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4" r:id="rId10"/>
    <p:sldId id="271" r:id="rId11"/>
    <p:sldId id="272" r:id="rId12"/>
    <p:sldId id="273" r:id="rId13"/>
    <p:sldId id="274" r:id="rId14"/>
    <p:sldId id="269" r:id="rId15"/>
    <p:sldId id="267" r:id="rId16"/>
    <p:sldId id="275" r:id="rId17"/>
    <p:sldId id="276" r:id="rId18"/>
    <p:sldId id="277" r:id="rId19"/>
    <p:sldId id="278" r:id="rId20"/>
    <p:sldId id="263" r:id="rId21"/>
    <p:sldId id="282" r:id="rId22"/>
    <p:sldId id="283" r:id="rId23"/>
    <p:sldId id="280" r:id="rId24"/>
    <p:sldId id="268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9F229-9BFE-48D0-8802-05EDBF541E1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EE456-2627-4F14-B1A5-454FBC2EE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862DE-0CEA-4DDF-A59D-B6598FF8FD89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7D27-FEF9-4FC3-B84A-8EBAC0C7A4B8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5816-7079-4BFB-B2C4-EA906687F9C9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7187-D46D-4B42-AB0A-8B1C3F962830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C552-5E51-4A6D-8DE8-0B44734B776D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2CA9-EE50-4988-85EB-5D9DBB130EA5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B096-A474-478B-AAA6-9F118583808D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ED86-E1C4-4B2F-910D-30E37112D428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5D94-FFB0-492A-9786-EE251A8A24F6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301-89BB-43D8-80EF-4BC6D4148EA2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30EB-6E37-4349-BEEF-C5C7043E77D2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DBCF-1375-4125-A0AF-1AEDADE643F5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90305-65C9-4BFE-BD6F-5AFD7C4D2F5F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M:\&#1059;&#1088;&#1086;&#1082;&#1080;%207%20&#1082;&#1083;&#1072;&#1089;&#1089;\&#1056;&#1091;&#1089;&#1089;&#1082;&#1080;&#1081;%20&#1103;&#1079;&#1099;&#1082;\&#1055;&#1088;&#1080;&#1083;&#1086;&#1078;&#1077;&#1085;&#1080;&#1077;%201.%20&#1050;&#1072;&#1082;%20&#1088;&#1072;&#1079;&#1083;&#1080;&#1095;&#1080;&#1090;&#1100;%20&#1076;&#1077;&#1081;&#1089;&#1090;&#1074;&#1080;&#1090;&#1077;&#1083;&#1100;&#1085;&#1099;&#1077;%20&#1080;%20&#1089;&#1090;&#1088;&#1072;&#1076;&#1072;&#1090;&#1077;&#1083;&#1100;&#1085;&#1099;&#1077;%20&#1087;&#1088;&#1080;&#1095;&#1072;&#1089;&#1090;&#1080;&#1103;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img-fotki.yandex.ru/get/3416/n-carasyova.c/0_2fc0b_619d6a8a_X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58;&#1077;&#1089;&#1090;%20&#1087;&#1086;%20&#1090;&#1077;&#1084;&#1077;%20&#1055;&#1088;&#1080;&#1095;&#1072;&#1089;&#1090;&#1085;&#1099;&#1081;%20&#1086;&#1073;&#1086;&#1088;&#1086;&#1090;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ru-RU" dirty="0" smtClean="0"/>
              <a:t>Урок русского языка в 7 классе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Действительные и страдательные причастия</a:t>
            </a: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74900" y="1774825"/>
            <a:ext cx="521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Прочитайте ключевые слова темы:</a:t>
            </a:r>
          </a:p>
        </p:txBody>
      </p:sp>
      <p:sp>
        <p:nvSpPr>
          <p:cNvPr id="3075" name="AutoShape 5"/>
          <p:cNvSpPr>
            <a:spLocks noChangeArrowheads="1"/>
          </p:cNvSpPr>
          <p:nvPr/>
        </p:nvSpPr>
        <p:spPr bwMode="auto">
          <a:xfrm>
            <a:off x="838200" y="3810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Определяем тему урока</a:t>
            </a:r>
          </a:p>
        </p:txBody>
      </p:sp>
      <p:pic>
        <p:nvPicPr>
          <p:cNvPr id="3076" name="Picture 2" descr="http://www.xrest.ru/images/collection/00699/196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121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87625" y="2438400"/>
            <a:ext cx="47879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i="1">
                <a:solidFill>
                  <a:srgbClr val="009900"/>
                </a:solidFill>
              </a:rPr>
              <a:t>разряды причастий</a:t>
            </a:r>
          </a:p>
          <a:p>
            <a:r>
              <a:rPr lang="ru-RU" sz="2600" i="1">
                <a:solidFill>
                  <a:srgbClr val="009900"/>
                </a:solidFill>
              </a:rPr>
              <a:t>действительные причастия</a:t>
            </a:r>
          </a:p>
          <a:p>
            <a:r>
              <a:rPr lang="ru-RU" sz="2600" i="1">
                <a:solidFill>
                  <a:srgbClr val="009900"/>
                </a:solidFill>
              </a:rPr>
              <a:t>страдательные причастия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2500" y="48641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Сформулируйте тему и задачи урока.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85800" y="228600"/>
            <a:ext cx="8077200" cy="1295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tx2"/>
                </a:solidFill>
              </a:rPr>
              <a:t>Что такое действительные и страдательные</a:t>
            </a:r>
          </a:p>
          <a:p>
            <a:pPr algn="ctr"/>
            <a:r>
              <a:rPr lang="ru-RU" sz="2800">
                <a:solidFill>
                  <a:schemeClr val="tx2"/>
                </a:solidFill>
              </a:rPr>
              <a:t> причастия? В чём их различие?</a:t>
            </a:r>
          </a:p>
          <a:p>
            <a:pPr algn="ctr"/>
            <a:r>
              <a:rPr lang="ru-RU" sz="2800">
                <a:solidFill>
                  <a:schemeClr val="tx2"/>
                </a:solidFill>
              </a:rPr>
              <a:t> Где они употребляются? </a:t>
            </a:r>
          </a:p>
        </p:txBody>
      </p:sp>
      <p:pic>
        <p:nvPicPr>
          <p:cNvPr id="9" name="Picture 6" descr="http://im5-tub-ru.yandex.net/i?id=293906782-3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181600"/>
            <a:ext cx="904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p"/>
      <p:bldP spid="6" grpId="0" build="allAtOnce"/>
      <p:bldP spid="8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rrowheads="1"/>
          </p:cNvSpPr>
          <p:nvPr/>
        </p:nvSpPr>
        <p:spPr bwMode="auto">
          <a:xfrm>
            <a:off x="838200" y="1524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Открываем новые знания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087563" y="1066800"/>
            <a:ext cx="3305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Поработайте в парах.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25" y="1533525"/>
            <a:ext cx="5364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Сравните значения причастий в 1-м и 2-м столбике.</a:t>
            </a:r>
          </a:p>
        </p:txBody>
      </p:sp>
      <p:pic>
        <p:nvPicPr>
          <p:cNvPr id="4101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066800"/>
            <a:ext cx="16573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9538" y="2743200"/>
            <a:ext cx="4714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700">
                <a:solidFill>
                  <a:srgbClr val="0000FF"/>
                </a:solidFill>
                <a:latin typeface="Calibri" pitchFamily="34" charset="0"/>
              </a:rPr>
              <a:t>открывающий книгу мальчик</a:t>
            </a:r>
          </a:p>
          <a:p>
            <a:r>
              <a:rPr lang="ru-RU" sz="2700">
                <a:solidFill>
                  <a:srgbClr val="0000FF"/>
                </a:solidFill>
                <a:latin typeface="Calibri" pitchFamily="34" charset="0"/>
              </a:rPr>
              <a:t>решающий задачу ученик</a:t>
            </a:r>
          </a:p>
          <a:p>
            <a:r>
              <a:rPr lang="ru-RU" sz="2700">
                <a:solidFill>
                  <a:srgbClr val="0000FF"/>
                </a:solidFill>
                <a:latin typeface="Calibri" pitchFamily="34" charset="0"/>
              </a:rPr>
              <a:t>умывающийся малыш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2747963"/>
            <a:ext cx="471487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700">
                <a:solidFill>
                  <a:srgbClr val="0000FF"/>
                </a:solidFill>
                <a:latin typeface="Calibri" pitchFamily="34" charset="0"/>
              </a:rPr>
              <a:t>открытая мальчиком книга</a:t>
            </a:r>
          </a:p>
          <a:p>
            <a:r>
              <a:rPr lang="ru-RU" sz="2700">
                <a:solidFill>
                  <a:srgbClr val="0000FF"/>
                </a:solidFill>
                <a:latin typeface="Calibri" pitchFamily="34" charset="0"/>
              </a:rPr>
              <a:t>решённая учеником задача</a:t>
            </a:r>
          </a:p>
          <a:p>
            <a:r>
              <a:rPr lang="ru-RU" sz="2700">
                <a:solidFill>
                  <a:srgbClr val="0000FF"/>
                </a:solidFill>
                <a:latin typeface="Calibri" pitchFamily="34" charset="0"/>
              </a:rPr>
              <a:t>умываемый мамой малыш</a:t>
            </a:r>
          </a:p>
        </p:txBody>
      </p:sp>
      <p:pic>
        <p:nvPicPr>
          <p:cNvPr id="15" name="Рисунок 14" descr="malyish-i-kran-290x29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5" y="4559300"/>
            <a:ext cx="22574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hild-washing-hand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633913"/>
            <a:ext cx="227012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3" grpId="0" build="p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5"/>
          <p:cNvSpPr>
            <a:spLocks noChangeArrowheads="1"/>
          </p:cNvSpPr>
          <p:nvPr/>
        </p:nvSpPr>
        <p:spPr bwMode="auto">
          <a:xfrm>
            <a:off x="838200" y="1524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Открываем новые знания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" y="4664075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Назовите причастия, обозначающие признак того, кто действует сам.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2743200"/>
            <a:ext cx="4714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открывающий книгу мальчик</a:t>
            </a:r>
          </a:p>
          <a:p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решающий задачу ученик</a:t>
            </a:r>
          </a:p>
          <a:p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умывающийся малыш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2747963"/>
            <a:ext cx="4714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открытая мальчиком книга</a:t>
            </a:r>
          </a:p>
          <a:p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решённая учеником задача</a:t>
            </a:r>
          </a:p>
          <a:p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умываемый мамой малыш</a:t>
            </a:r>
          </a:p>
        </p:txBody>
      </p:sp>
      <p:pic>
        <p:nvPicPr>
          <p:cNvPr id="15" name="Рисунок 14" descr="malyish-i-kran-290x2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914400"/>
            <a:ext cx="22574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hild-washing-hand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04875"/>
            <a:ext cx="22701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1025" y="536575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Назовите причастия, обозначающие признак по действию, которое производится кем-то другим, а не самим предметом.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725" y="2743200"/>
            <a:ext cx="4714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открывающий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 книгу мальчик</a:t>
            </a:r>
          </a:p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решающий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 задачу ученик</a:t>
            </a:r>
          </a:p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умывающийся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 малыш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57725" y="2743200"/>
            <a:ext cx="4714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открытая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 мальчиком книга</a:t>
            </a:r>
          </a:p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решённая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 учеником задача</a:t>
            </a:r>
          </a:p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умываемый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 мамой малыш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3" grpId="0" build="p"/>
      <p:bldP spid="14" grpId="0" build="p"/>
      <p:bldP spid="12" grpId="0" autoUpdateAnimBg="0"/>
      <p:bldP spid="17" grpId="0" build="p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323850" y="188913"/>
            <a:ext cx="8820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Какие причастия вы бы назвали действительными, а какие страдательными?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55600" y="914400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Отнесите названия к соответствующему столбику. </a:t>
            </a: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2895600" y="1484313"/>
            <a:ext cx="3384550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действительные</a:t>
            </a:r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2895600" y="2143125"/>
            <a:ext cx="3384550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страдательные</a:t>
            </a:r>
          </a:p>
        </p:txBody>
      </p:sp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71438" y="3200400"/>
            <a:ext cx="4714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открывающий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</a:rPr>
              <a:t> книгу мальчик</a:t>
            </a:r>
          </a:p>
          <a:p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решающий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</a:rPr>
              <a:t> задачу ученик</a:t>
            </a:r>
          </a:p>
          <a:p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умывающийся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</a:rPr>
              <a:t> малыш</a:t>
            </a:r>
          </a:p>
        </p:txBody>
      </p:sp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4572000" y="3228975"/>
            <a:ext cx="4714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открытая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 мальчиком книга</a:t>
            </a:r>
          </a:p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решённая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 учеником задача</a:t>
            </a:r>
          </a:p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умываемый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> мамой малыш</a:t>
            </a:r>
          </a:p>
        </p:txBody>
      </p:sp>
      <p:pic>
        <p:nvPicPr>
          <p:cNvPr id="17" name="Рисунок 16" descr="head_scratc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263" y="5194300"/>
            <a:ext cx="99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23850" y="5143500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Сделайте вывод, как можно различить действительные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и страдательные причастия.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77825" y="6008688"/>
            <a:ext cx="7242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Сравните свой вывод с информацией в учебнике.</a:t>
            </a:r>
          </a:p>
        </p:txBody>
      </p:sp>
      <p:pic>
        <p:nvPicPr>
          <p:cNvPr id="6155" name="Picture 2" descr="http://www.planetaskazok.ru/images/stories/nosov/Vitea-Maleev/tmpB8A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484313"/>
            <a:ext cx="23844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6" descr="https://encrypted-tbn0.gstatic.com/images?q=tbn:ANd9GcQRDBFXnuNEgKt45p9gPZsoACT67DZvXMn5f7TorVRbFF5rvkf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113" y="1368425"/>
            <a:ext cx="16795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0.00533 L 0.21146 0.1893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9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22066 0.2886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9473" grpId="0" animBg="1"/>
      <p:bldP spid="19473" grpId="1" animBg="1"/>
      <p:bldP spid="19474" grpId="0" animBg="1"/>
      <p:bldP spid="19474" grpId="1" animBg="1"/>
      <p:bldP spid="18" grpId="0" build="allAtOnce"/>
      <p:bldP spid="1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 отличить действительные причастия от страдательных?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2240" y="26064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2400" smtClean="0"/>
              <a:pPr/>
              <a:t>14</a:t>
            </a:fld>
            <a:endParaRPr lang="ru-RU" sz="2400" dirty="0"/>
          </a:p>
        </p:txBody>
      </p:sp>
      <p:pic>
        <p:nvPicPr>
          <p:cNvPr id="7" name="Приложение 1. Как различить действительные и страдательные причасти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338804"/>
            <a:ext cx="9119996" cy="5129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</a:t>
            </a:r>
            <a:r>
              <a:rPr lang="ru-RU" dirty="0">
                <a:solidFill>
                  <a:srgbClr val="FF0000"/>
                </a:solidFill>
              </a:rPr>
              <a:t>различить действительные и страдательные </a:t>
            </a:r>
            <a:r>
              <a:rPr lang="ru-RU" dirty="0" smtClean="0">
                <a:solidFill>
                  <a:srgbClr val="FF0000"/>
                </a:solidFill>
              </a:rPr>
              <a:t>причастия?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80919" cy="5198174"/>
        </p:xfrm>
        <a:graphic>
          <a:graphicData uri="http://schemas.openxmlformats.org/drawingml/2006/table">
            <a:tbl>
              <a:tblPr/>
              <a:tblGrid>
                <a:gridCol w="4140026"/>
                <a:gridCol w="4140893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1. Определим смысловое значение причастия: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Предмет действует сам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 предмет действуют другие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7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2. Переведем причастие в глагол: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Кто? Что это делает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Сам, само, сами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выросшие цветы-цветы выросли сами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Кем? Что с ним сделали?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выращенные цветы- кто вырастил цветы. Кем они выращены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3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2. Выделим суффикс причастия: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Ущ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ющ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ащ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ящ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наст.в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им, </a:t>
                      </a: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ом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, 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Вш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прош.вр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НН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енн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, т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действительные причастия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Страдательные причастия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219200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</a:rPr>
              <a:t>Дополните текст ключевыми словами, подчёркивающими различие между 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действительными и страдательными причастиями.</a:t>
            </a:r>
          </a:p>
        </p:txBody>
      </p:sp>
      <p:pic>
        <p:nvPicPr>
          <p:cNvPr id="4" name="Рисунок 3" descr="exclamation_hw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822450"/>
            <a:ext cx="2914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8750" y="2124075"/>
            <a:ext cx="621506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  </a:t>
            </a:r>
          </a:p>
          <a:p>
            <a:pPr>
              <a:buFont typeface="Wingdings" pitchFamily="2" charset="2"/>
              <a:buChar char="v"/>
            </a:pPr>
            <a:r>
              <a:rPr lang="ru-RU" sz="2800">
                <a:latin typeface="Calibri" pitchFamily="34" charset="0"/>
              </a:rPr>
              <a:t>   </a:t>
            </a:r>
            <a:r>
              <a:rPr lang="ru-RU" sz="2800" b="1" u="sng">
                <a:latin typeface="Calibri" pitchFamily="34" charset="0"/>
              </a:rPr>
              <a:t>Действительные причастия </a:t>
            </a:r>
            <a:r>
              <a:rPr lang="ru-RU" sz="2800">
                <a:latin typeface="Calibri" pitchFamily="34" charset="0"/>
              </a:rPr>
              <a:t>обозначают признак по действию, которое совершает ____________.</a:t>
            </a:r>
          </a:p>
          <a:p>
            <a:pPr>
              <a:buFont typeface="Wingdings" pitchFamily="2" charset="2"/>
              <a:buChar char="v"/>
            </a:pPr>
            <a:endParaRPr lang="ru-RU" sz="280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>
                <a:latin typeface="Calibri" pitchFamily="34" charset="0"/>
              </a:rPr>
              <a:t>   </a:t>
            </a:r>
            <a:r>
              <a:rPr lang="ru-RU" sz="2800" b="1" u="sng">
                <a:latin typeface="Calibri" pitchFamily="34" charset="0"/>
              </a:rPr>
              <a:t>Страдательные причастия </a:t>
            </a:r>
            <a:r>
              <a:rPr lang="ru-RU" sz="2800">
                <a:latin typeface="Calibri" pitchFamily="34" charset="0"/>
              </a:rPr>
              <a:t>обозначают признак по действию, которое испытывает на себе предмет</a:t>
            </a:r>
          </a:p>
          <a:p>
            <a:r>
              <a:rPr lang="ru-RU" sz="2800">
                <a:latin typeface="Calibri" pitchFamily="34" charset="0"/>
              </a:rPr>
              <a:t>__________________________.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8750" y="2124075"/>
            <a:ext cx="621506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  </a:t>
            </a:r>
          </a:p>
          <a:p>
            <a:pPr>
              <a:buFont typeface="Wingdings" pitchFamily="2" charset="2"/>
              <a:buChar char="v"/>
            </a:pPr>
            <a:r>
              <a:rPr lang="ru-RU" sz="2800">
                <a:latin typeface="Calibri" pitchFamily="34" charset="0"/>
              </a:rPr>
              <a:t>   </a:t>
            </a:r>
            <a:r>
              <a:rPr lang="ru-RU" sz="2800" b="1" u="sng">
                <a:latin typeface="Calibri" pitchFamily="34" charset="0"/>
              </a:rPr>
              <a:t>Действительные причастия </a:t>
            </a:r>
            <a:r>
              <a:rPr lang="ru-RU" sz="2800">
                <a:latin typeface="Calibri" pitchFamily="34" charset="0"/>
              </a:rPr>
              <a:t>обозначают признак по действию, которое совершает </a:t>
            </a:r>
            <a:r>
              <a:rPr lang="ru-RU" sz="2800" b="1">
                <a:solidFill>
                  <a:srgbClr val="009900"/>
                </a:solidFill>
                <a:latin typeface="Calibri" pitchFamily="34" charset="0"/>
              </a:rPr>
              <a:t>сам предмет</a:t>
            </a:r>
            <a:endParaRPr lang="ru-RU" sz="2800">
              <a:solidFill>
                <a:srgbClr val="0099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80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>
                <a:latin typeface="Calibri" pitchFamily="34" charset="0"/>
              </a:rPr>
              <a:t>   </a:t>
            </a:r>
            <a:r>
              <a:rPr lang="ru-RU" sz="2800" b="1" u="sng">
                <a:latin typeface="Calibri" pitchFamily="34" charset="0"/>
              </a:rPr>
              <a:t>Страдательные причастия </a:t>
            </a:r>
            <a:r>
              <a:rPr lang="ru-RU" sz="2800">
                <a:latin typeface="Calibri" pitchFamily="34" charset="0"/>
              </a:rPr>
              <a:t>обозначают признак по действию, которое испытывает на себе предмет </a:t>
            </a:r>
            <a:r>
              <a:rPr lang="ru-RU" sz="2800" b="1">
                <a:solidFill>
                  <a:srgbClr val="009900"/>
                </a:solidFill>
                <a:latin typeface="Calibri" pitchFamily="34" charset="0"/>
              </a:rPr>
              <a:t>со стороны другого предмета</a:t>
            </a:r>
            <a:endParaRPr lang="ru-RU" sz="2800">
              <a:solidFill>
                <a:srgbClr val="0099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8300" y="381000"/>
            <a:ext cx="8405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Введите ключевые слова в схему-опору.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9088" y="1371600"/>
            <a:ext cx="3432175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ПРОВЕРЬТЕ СЕБЯ</a:t>
            </a:r>
          </a:p>
        </p:txBody>
      </p:sp>
      <p:pic>
        <p:nvPicPr>
          <p:cNvPr id="9" name="Picture 2" descr="http://img-fotki.yandex.ru/get/3416/n-carasyova.c/0_2fc0b_619d6a8a_XL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163" y="4818063"/>
            <a:ext cx="172402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4600" y="2124075"/>
            <a:ext cx="4267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РАЗРЯДЫ ПРИЧАСТИЙ</a:t>
            </a:r>
          </a:p>
        </p:txBody>
      </p:sp>
      <p:sp>
        <p:nvSpPr>
          <p:cNvPr id="3" name="Овал 2"/>
          <p:cNvSpPr/>
          <p:nvPr/>
        </p:nvSpPr>
        <p:spPr>
          <a:xfrm>
            <a:off x="1828800" y="3200400"/>
            <a:ext cx="1752600" cy="838200"/>
          </a:xfrm>
          <a:prstGeom prst="ellipse">
            <a:avLst/>
          </a:prstGeom>
          <a:solidFill>
            <a:srgbClr val="ECB2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8" name="Овал 7"/>
          <p:cNvSpPr/>
          <p:nvPr/>
        </p:nvSpPr>
        <p:spPr>
          <a:xfrm>
            <a:off x="5640388" y="3159125"/>
            <a:ext cx="1752600" cy="838200"/>
          </a:xfrm>
          <a:prstGeom prst="ellipse">
            <a:avLst/>
          </a:prstGeom>
          <a:solidFill>
            <a:srgbClr val="ECB2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84325" y="46482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САМ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27675" y="4500563"/>
            <a:ext cx="2209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КЕМ-ТО/ ЧЕМ-ТО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222625" y="2619375"/>
            <a:ext cx="11430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800600" y="2619375"/>
            <a:ext cx="9906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>
            <a:off x="2689225" y="4105275"/>
            <a:ext cx="0" cy="5429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34150" y="4035425"/>
            <a:ext cx="0" cy="5429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animBg="1"/>
      <p:bldP spid="2" grpId="0"/>
      <p:bldP spid="3" grpId="0" animBg="1"/>
      <p:bldP spid="8" grpId="0" animBg="1"/>
      <p:bldP spid="5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524000" y="5480050"/>
            <a:ext cx="730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Вспомните, как определяется время причастий.</a:t>
            </a:r>
          </a:p>
        </p:txBody>
      </p:sp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1189038" y="838200"/>
            <a:ext cx="6978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Запомните суффиксы действительных</a:t>
            </a:r>
          </a:p>
          <a:p>
            <a:pPr algn="ctr"/>
            <a:r>
              <a:rPr lang="ru-RU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и страдательных причастий!</a:t>
            </a:r>
          </a:p>
        </p:txBody>
      </p:sp>
      <p:sp>
        <p:nvSpPr>
          <p:cNvPr id="23560" name="AutoShape 12"/>
          <p:cNvSpPr>
            <a:spLocks noChangeArrowheads="1"/>
          </p:cNvSpPr>
          <p:nvPr/>
        </p:nvSpPr>
        <p:spPr bwMode="auto">
          <a:xfrm>
            <a:off x="3128963" y="4981575"/>
            <a:ext cx="3097212" cy="5032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действительные</a:t>
            </a:r>
          </a:p>
        </p:txBody>
      </p:sp>
      <p:sp>
        <p:nvSpPr>
          <p:cNvPr id="23561" name="AutoShape 13"/>
          <p:cNvSpPr>
            <a:spLocks noChangeArrowheads="1"/>
          </p:cNvSpPr>
          <p:nvPr/>
        </p:nvSpPr>
        <p:spPr bwMode="auto">
          <a:xfrm>
            <a:off x="3128963" y="6048375"/>
            <a:ext cx="3168650" cy="5048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страдательные</a:t>
            </a:r>
          </a:p>
        </p:txBody>
      </p:sp>
      <p:sp>
        <p:nvSpPr>
          <p:cNvPr id="23562" name="TextBox 1"/>
          <p:cNvSpPr txBox="1">
            <a:spLocks noChangeArrowheads="1"/>
          </p:cNvSpPr>
          <p:nvPr/>
        </p:nvSpPr>
        <p:spPr bwMode="auto">
          <a:xfrm>
            <a:off x="1143000" y="2997200"/>
            <a:ext cx="2736850" cy="180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ущ- (-ющ-)</a:t>
            </a: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-ащ- (-ящ-)</a:t>
            </a: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-вш- (-ш-)</a:t>
            </a:r>
          </a:p>
          <a:p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3" name="TextBox 1"/>
          <p:cNvSpPr txBox="1">
            <a:spLocks noChangeArrowheads="1"/>
          </p:cNvSpPr>
          <p:nvPr/>
        </p:nvSpPr>
        <p:spPr bwMode="auto">
          <a:xfrm>
            <a:off x="5588000" y="2997200"/>
            <a:ext cx="2870200" cy="18097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-ем- (-ом-), -им-</a:t>
            </a:r>
          </a:p>
          <a:p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-енн- (-нн-)</a:t>
            </a: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-т-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17575" y="3048000"/>
            <a:ext cx="7693025" cy="85407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настоящего 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времени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6463" y="3948113"/>
            <a:ext cx="7694612" cy="85407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прошедшего 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времени</a:t>
            </a:r>
          </a:p>
        </p:txBody>
      </p:sp>
      <p:pic>
        <p:nvPicPr>
          <p:cNvPr id="11" name="Рисунок 10" descr="thought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7388" y="228600"/>
            <a:ext cx="21066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23646 -0.40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20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0.01157 L 0.21788 -0.525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3559" grpId="0"/>
      <p:bldP spid="23560" grpId="0" animBg="1"/>
      <p:bldP spid="23560" grpId="1" animBg="1"/>
      <p:bldP spid="23561" grpId="0" animBg="1"/>
      <p:bldP spid="23561" grpId="1" animBg="1"/>
      <p:bldP spid="23562" grpId="0" animBg="1"/>
      <p:bldP spid="23563" grpId="0" animBg="1"/>
      <p:bldP spid="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8358188" cy="857250"/>
          </a:xfrm>
        </p:spPr>
        <p:txBody>
          <a:bodyPr>
            <a:normAutofit fontScale="90000"/>
          </a:bodyPr>
          <a:lstStyle/>
          <a:p>
            <a:r>
              <a:rPr lang="ru-RU" sz="2800" smtClean="0">
                <a:solidFill>
                  <a:schemeClr val="tx1"/>
                </a:solidFill>
              </a:rPr>
              <a:t>Укажите разряд и время причастий 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(используйте слова-подсказки)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392113" y="1136650"/>
            <a:ext cx="47117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расцветающий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распускающийся поющий 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пригреваемый 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окружённый 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затянувший 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одеваемый 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сшитый 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берёгший 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изученный</a:t>
            </a:r>
          </a:p>
        </p:txBody>
      </p:sp>
      <p:pic>
        <p:nvPicPr>
          <p:cNvPr id="7" name="Рисунок 6" descr="1793977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3813" y="2136775"/>
            <a:ext cx="36734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4375" y="971550"/>
            <a:ext cx="2033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    </a:t>
            </a:r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Д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., наст.вр.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2963" y="1557338"/>
            <a:ext cx="2065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Д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., наст.вр.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8013" y="1962150"/>
            <a:ext cx="200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Д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., наст.вр.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6613" y="2486025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С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., наст.вр.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4375" y="4013200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С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., наст.вр.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42963" y="2971800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С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., прош.вр.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938" y="5430838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С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., прош.вр.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2938" y="4418013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С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., прош.вр.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42963" y="3444875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Д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., прош.вр.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938" y="4926013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Д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., прош.вр.</a:t>
            </a:r>
          </a:p>
        </p:txBody>
      </p:sp>
      <p:sp>
        <p:nvSpPr>
          <p:cNvPr id="10255" name="TextBox 5"/>
          <p:cNvSpPr txBox="1">
            <a:spLocks noChangeArrowheads="1"/>
          </p:cNvSpPr>
          <p:nvPr/>
        </p:nvSpPr>
        <p:spPr bwMode="auto">
          <a:xfrm>
            <a:off x="392113" y="1136650"/>
            <a:ext cx="47117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расцветающий (сам)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распускающийся (сам) поющий (сам)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пригреваемый (чем-то)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окружённый (чем-то) 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затянувший (сам)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одеваемый (кем-то)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сшитый (кем-то)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берёгший (сам) </a:t>
            </a:r>
          </a:p>
          <a:p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изученный (кем-то)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 build="allAtOnce"/>
      <p:bldP spid="10" grpId="0" build="allAtOnce"/>
      <p:bldP spid="11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792087"/>
          </a:xfrm>
        </p:spPr>
        <p:txBody>
          <a:bodyPr/>
          <a:lstStyle/>
          <a:p>
            <a:r>
              <a:rPr lang="ru-RU" dirty="0" smtClean="0"/>
              <a:t>Своя игра по теме «Причастие»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1340768"/>
          <a:ext cx="7704856" cy="496855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52428"/>
                <a:gridCol w="3852428"/>
              </a:tblGrid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1628800"/>
            <a:ext cx="33843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1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356992"/>
            <a:ext cx="29523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2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869160"/>
            <a:ext cx="29523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3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1628800"/>
            <a:ext cx="29523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4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3140968"/>
            <a:ext cx="29523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action="ppaction://hlinksldjump"/>
              </a:rPr>
              <a:t>5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5157192"/>
            <a:ext cx="29523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 action="ppaction://hlinksldjump"/>
              </a:rPr>
              <a:t>6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Стрелка вправо 11">
            <a:hlinkClick r:id="rId8" action="ppaction://hlinksldjump"/>
          </p:cNvPr>
          <p:cNvSpPr/>
          <p:nvPr/>
        </p:nvSpPr>
        <p:spPr>
          <a:xfrm>
            <a:off x="6300192" y="6309320"/>
            <a:ext cx="1152128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60648"/>
            <a:ext cx="4032448" cy="64087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Исправьте ошибку.</a:t>
            </a:r>
          </a:p>
          <a:p>
            <a:r>
              <a:rPr lang="ru-RU" sz="2800" dirty="0" smtClean="0"/>
              <a:t>Объясните смысловое различие причастий </a:t>
            </a:r>
            <a:r>
              <a:rPr lang="ru-RU" sz="2800" b="1" i="1" dirty="0" smtClean="0"/>
              <a:t>уважающий и уважаемый, любимый и любящий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Какое из данных причастий обозначает </a:t>
            </a:r>
            <a:r>
              <a:rPr lang="ru-RU" sz="2800" b="1" dirty="0" smtClean="0">
                <a:solidFill>
                  <a:srgbClr val="0070C0"/>
                </a:solidFill>
              </a:rPr>
              <a:t>признак, который создается собственным действием</a:t>
            </a:r>
            <a:r>
              <a:rPr lang="ru-RU" sz="2800" dirty="0" smtClean="0"/>
              <a:t>, а какие - </a:t>
            </a:r>
            <a:r>
              <a:rPr lang="ru-RU" sz="2800" b="1" dirty="0" smtClean="0">
                <a:solidFill>
                  <a:srgbClr val="7030A0"/>
                </a:solidFill>
              </a:rPr>
              <a:t>действием кого-то другого?</a:t>
            </a:r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-1"/>
            <a:ext cx="4932040" cy="6813803"/>
            <a:chOff x="0" y="-1"/>
            <a:chExt cx="4932040" cy="6813803"/>
          </a:xfrm>
        </p:grpSpPr>
        <p:pic>
          <p:nvPicPr>
            <p:cNvPr id="1028" name="Picture 4" descr="http://www.playcast.ru/uploads/2015/01/11/1155778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"/>
              <a:ext cx="4932040" cy="6813803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899592" y="1340768"/>
              <a:ext cx="2952328" cy="40934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</a:rPr>
                <a:t>Дорогая мама!</a:t>
              </a:r>
            </a:p>
            <a:p>
              <a:pPr algn="ctr"/>
              <a:endParaRPr lang="ru-RU" sz="2800" dirty="0" smtClean="0"/>
            </a:p>
            <a:p>
              <a:pPr algn="ctr"/>
              <a:r>
                <a:rPr lang="ru-RU" sz="2800" dirty="0" smtClean="0"/>
                <a:t> </a:t>
              </a:r>
              <a:r>
                <a:rPr lang="ru-RU" sz="2400" dirty="0" smtClean="0"/>
                <a:t>Поздравляю тебя</a:t>
              </a:r>
            </a:p>
            <a:p>
              <a:pPr algn="ctr"/>
              <a:r>
                <a:rPr lang="ru-RU" sz="2400" dirty="0" smtClean="0"/>
                <a:t> с Днем матери!</a:t>
              </a:r>
            </a:p>
            <a:p>
              <a:pPr algn="ctr"/>
              <a:endParaRPr lang="ru-RU" sz="2800" dirty="0" smtClean="0"/>
            </a:p>
            <a:p>
              <a:pPr algn="ctr"/>
              <a:endParaRPr lang="ru-RU" sz="2800" dirty="0" smtClean="0"/>
            </a:p>
            <a:p>
              <a:pPr algn="ctr"/>
              <a:endParaRPr lang="ru-RU" sz="2800" dirty="0" smtClean="0"/>
            </a:p>
            <a:p>
              <a:pPr algn="r"/>
              <a:r>
                <a:rPr lang="ru-RU" sz="2400" b="1" dirty="0" smtClean="0"/>
                <a:t> Уважаемый и </a:t>
              </a:r>
            </a:p>
            <a:p>
              <a:pPr algn="r"/>
              <a:r>
                <a:rPr lang="ru-RU" sz="2400" b="1" dirty="0" smtClean="0"/>
                <a:t>любимый</a:t>
              </a:r>
            </a:p>
            <a:p>
              <a:pPr algn="r"/>
              <a:r>
                <a:rPr lang="ru-RU" sz="2400" b="1" dirty="0" smtClean="0"/>
                <a:t> сын Ваня.</a:t>
              </a:r>
              <a:endParaRPr lang="ru-RU" sz="2400" b="1" dirty="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20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5516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>
            <a:noAutofit/>
          </a:bodyPr>
          <a:lstStyle/>
          <a:p>
            <a:r>
              <a:rPr lang="ru-RU" sz="1400" dirty="0" smtClean="0"/>
              <a:t>1. </a:t>
            </a:r>
            <a:r>
              <a:rPr lang="ru-RU" sz="1400" b="1" dirty="0" smtClean="0"/>
              <a:t>Найдите словосочетание со страдательным причастием.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1) На пестреющем лугу;</a:t>
            </a:r>
            <a:br>
              <a:rPr lang="ru-RU" sz="1400" dirty="0" smtClean="0"/>
            </a:br>
            <a:r>
              <a:rPr lang="ru-RU" sz="1400" dirty="0" smtClean="0"/>
              <a:t>2) О движущемся предмете;</a:t>
            </a:r>
            <a:br>
              <a:rPr lang="ru-RU" sz="1400" dirty="0" smtClean="0"/>
            </a:br>
            <a:r>
              <a:rPr lang="ru-RU" sz="1400" dirty="0" smtClean="0"/>
              <a:t>3) Опавшие с тополя;</a:t>
            </a:r>
            <a:br>
              <a:rPr lang="ru-RU" sz="1400" dirty="0" smtClean="0"/>
            </a:br>
            <a:r>
              <a:rPr lang="ru-RU" sz="1400" dirty="0" smtClean="0"/>
              <a:t>4) Отнятая игрушка;</a:t>
            </a:r>
            <a:br>
              <a:rPr lang="ru-RU" sz="1400" dirty="0" smtClean="0"/>
            </a:br>
            <a:r>
              <a:rPr lang="ru-RU" sz="1400" dirty="0" smtClean="0"/>
              <a:t>5) Разлившаяся по небу.</a:t>
            </a:r>
            <a:br>
              <a:rPr lang="ru-RU" sz="1400" dirty="0" smtClean="0"/>
            </a:br>
            <a:r>
              <a:rPr lang="ru-RU" sz="1400" b="1" dirty="0" smtClean="0"/>
              <a:t>2. Найдите словосочетание с действительным причастием.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1) Написанная учеником;</a:t>
            </a:r>
            <a:br>
              <a:rPr lang="ru-RU" sz="1400" dirty="0" smtClean="0"/>
            </a:br>
            <a:r>
              <a:rPr lang="ru-RU" sz="1400" dirty="0" smtClean="0"/>
              <a:t>2) Распиленная плотником;</a:t>
            </a:r>
            <a:br>
              <a:rPr lang="ru-RU" sz="1400" dirty="0" smtClean="0"/>
            </a:br>
            <a:r>
              <a:rPr lang="ru-RU" sz="1400" dirty="0" smtClean="0"/>
              <a:t>3) Ведущая в парк;</a:t>
            </a:r>
            <a:br>
              <a:rPr lang="ru-RU" sz="1400" dirty="0" smtClean="0"/>
            </a:br>
            <a:r>
              <a:rPr lang="ru-RU" sz="1400" dirty="0" smtClean="0"/>
              <a:t>4) Посаженные весной;</a:t>
            </a:r>
            <a:br>
              <a:rPr lang="ru-RU" sz="1400" dirty="0" smtClean="0"/>
            </a:br>
            <a:r>
              <a:rPr lang="ru-RU" sz="1400" dirty="0" smtClean="0"/>
              <a:t>5) Опрокинутый котенком.</a:t>
            </a:r>
            <a:br>
              <a:rPr lang="ru-RU" sz="1400" dirty="0" smtClean="0"/>
            </a:br>
            <a:r>
              <a:rPr lang="ru-RU" sz="1400" b="1" dirty="0" smtClean="0"/>
              <a:t>3. Найдите словосочетания с действительными причастиями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1) Проверенная учителем;</a:t>
            </a:r>
            <a:br>
              <a:rPr lang="ru-RU" sz="1400" dirty="0" smtClean="0"/>
            </a:br>
            <a:r>
              <a:rPr lang="ru-RU" sz="1400" dirty="0" smtClean="0"/>
              <a:t>2) Плескавшиеся волны;</a:t>
            </a:r>
            <a:br>
              <a:rPr lang="ru-RU" sz="1400" dirty="0" smtClean="0"/>
            </a:br>
            <a:r>
              <a:rPr lang="ru-RU" sz="1400" dirty="0" smtClean="0"/>
              <a:t>3) Построенный дом;</a:t>
            </a:r>
            <a:br>
              <a:rPr lang="ru-RU" sz="1400" dirty="0" smtClean="0"/>
            </a:br>
            <a:r>
              <a:rPr lang="ru-RU" sz="1400" dirty="0" smtClean="0"/>
              <a:t>4) Покрашенные краской;</a:t>
            </a:r>
            <a:br>
              <a:rPr lang="ru-RU" sz="1400" dirty="0" smtClean="0"/>
            </a:br>
            <a:r>
              <a:rPr lang="ru-RU" sz="1400" dirty="0" smtClean="0"/>
              <a:t>5) Летящим самолетом.</a:t>
            </a:r>
            <a:br>
              <a:rPr lang="ru-RU" sz="1400" dirty="0" smtClean="0"/>
            </a:br>
            <a:r>
              <a:rPr lang="ru-RU" sz="1400" b="1" dirty="0" smtClean="0"/>
              <a:t>4. Найдите словосочетания со страдательными причастиями.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1) Сидящая девочка;</a:t>
            </a:r>
            <a:br>
              <a:rPr lang="ru-RU" sz="1400" dirty="0" smtClean="0"/>
            </a:br>
            <a:r>
              <a:rPr lang="ru-RU" sz="1400" dirty="0" smtClean="0"/>
              <a:t>2) Засыпанные аллеи;</a:t>
            </a:r>
            <a:br>
              <a:rPr lang="ru-RU" sz="1400" dirty="0" smtClean="0"/>
            </a:br>
            <a:r>
              <a:rPr lang="ru-RU" sz="1400" dirty="0" smtClean="0"/>
              <a:t>3) У потревоженных птиц;</a:t>
            </a:r>
            <a:br>
              <a:rPr lang="ru-RU" sz="1400" dirty="0" smtClean="0"/>
            </a:br>
            <a:r>
              <a:rPr lang="ru-RU" sz="1400" dirty="0" smtClean="0"/>
              <a:t>4) Рассказывающие о путешествии;</a:t>
            </a:r>
            <a:br>
              <a:rPr lang="ru-RU" sz="1400" dirty="0" smtClean="0"/>
            </a:br>
            <a:r>
              <a:rPr lang="ru-RU" sz="1400" dirty="0" smtClean="0"/>
              <a:t>5) Борющийся за свободу.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– 4</a:t>
            </a:r>
            <a:br>
              <a:rPr lang="ru-RU" dirty="0" smtClean="0"/>
            </a:br>
            <a:r>
              <a:rPr lang="ru-RU" dirty="0" smtClean="0"/>
              <a:t>2 – 3</a:t>
            </a:r>
            <a:br>
              <a:rPr lang="ru-RU" dirty="0" smtClean="0"/>
            </a:br>
            <a:r>
              <a:rPr lang="ru-RU" dirty="0" smtClean="0"/>
              <a:t>3 – 2,5</a:t>
            </a:r>
            <a:br>
              <a:rPr lang="ru-RU" dirty="0" smtClean="0"/>
            </a:br>
            <a:r>
              <a:rPr lang="ru-RU" dirty="0" smtClean="0"/>
              <a:t>4 – 2,3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6"/>
          <p:cNvSpPr>
            <a:spLocks noChangeArrowheads="1"/>
          </p:cNvSpPr>
          <p:nvPr/>
        </p:nvSpPr>
        <p:spPr bwMode="auto">
          <a:xfrm>
            <a:off x="762000" y="381000"/>
            <a:ext cx="7696200" cy="609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Рефлексия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1628775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Найдите «лишнее» слово.</a:t>
            </a:r>
          </a:p>
          <a:p>
            <a:r>
              <a:rPr lang="ru-RU" sz="2400"/>
              <a:t>Укажите 2 возможных решения. </a:t>
            </a:r>
          </a:p>
          <a:p>
            <a:r>
              <a:rPr lang="ru-RU" sz="2400"/>
              <a:t>Объясните, почему слово может быть «лишним».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87450" y="2971800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800">
                <a:solidFill>
                  <a:srgbClr val="0033CC"/>
                </a:solidFill>
              </a:rPr>
              <a:t> </a:t>
            </a:r>
            <a:r>
              <a:rPr lang="ru-RU" sz="2800">
                <a:solidFill>
                  <a:srgbClr val="0000FF"/>
                </a:solidFill>
              </a:rPr>
              <a:t>решающий, решаемый, решённый</a:t>
            </a:r>
          </a:p>
        </p:txBody>
      </p:sp>
      <p:pic>
        <p:nvPicPr>
          <p:cNvPr id="25605" name="Picture 8" descr="http://www.segment.ru/data/images/1p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470400"/>
            <a:ext cx="14827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3543300" y="4013200"/>
            <a:ext cx="2133600" cy="457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Проверьте себя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5607050" y="1295400"/>
            <a:ext cx="2514600" cy="666750"/>
          </a:xfrm>
          <a:prstGeom prst="wedgeRoundRectCallout">
            <a:avLst>
              <a:gd name="adj1" fmla="val -147671"/>
              <a:gd name="adj2" fmla="val 218014"/>
              <a:gd name="adj3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действительное причастие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731838" y="3811588"/>
            <a:ext cx="2555875" cy="503237"/>
          </a:xfrm>
          <a:prstGeom prst="wedgeRoundRectCallout">
            <a:avLst>
              <a:gd name="adj1" fmla="val 142894"/>
              <a:gd name="adj2" fmla="val -125458"/>
              <a:gd name="adj3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Прошедшее время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87450" y="2970213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800">
                <a:solidFill>
                  <a:srgbClr val="0033CC"/>
                </a:solidFill>
              </a:rPr>
              <a:t> </a:t>
            </a:r>
            <a:r>
              <a:rPr lang="ru-RU" sz="2800">
                <a:solidFill>
                  <a:srgbClr val="FF0000"/>
                </a:solidFill>
              </a:rPr>
              <a:t>решающий</a:t>
            </a:r>
            <a:r>
              <a:rPr lang="ru-RU" sz="2800">
                <a:solidFill>
                  <a:srgbClr val="0000FF"/>
                </a:solidFill>
              </a:rPr>
              <a:t>, решаемый, решённый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92213" y="2970213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800">
                <a:solidFill>
                  <a:srgbClr val="0033CC"/>
                </a:solidFill>
              </a:rPr>
              <a:t> </a:t>
            </a:r>
            <a:r>
              <a:rPr lang="ru-RU" sz="2800">
                <a:solidFill>
                  <a:srgbClr val="0000FF"/>
                </a:solidFill>
              </a:rPr>
              <a:t>решающий, решаемый, </a:t>
            </a:r>
            <a:r>
              <a:rPr lang="ru-RU" sz="2800">
                <a:solidFill>
                  <a:srgbClr val="9900CC"/>
                </a:solidFill>
              </a:rPr>
              <a:t>решённый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6" grpId="0" build="p" animBg="1"/>
      <p:bldP spid="25611" grpId="0" animBg="1"/>
      <p:bldP spid="25612" grpId="0" animBg="1"/>
      <p:bldP spid="12" grpId="0" build="allAtOnce"/>
      <p:bldP spid="1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Что </a:t>
            </a:r>
            <a:r>
              <a:rPr lang="ru-RU" dirty="0"/>
              <a:t>нового вы узнали на уроке?</a:t>
            </a:r>
          </a:p>
          <a:p>
            <a:r>
              <a:rPr lang="ru-RU" dirty="0"/>
              <a:t>Каких успехов вы достигли на уроке?</a:t>
            </a:r>
          </a:p>
          <a:p>
            <a:r>
              <a:rPr lang="ru-RU" dirty="0"/>
              <a:t>С какими заданиями было справиться легко?</a:t>
            </a:r>
          </a:p>
          <a:p>
            <a:r>
              <a:rPr lang="ru-RU" dirty="0"/>
              <a:t> Что в не смогли понять?</a:t>
            </a:r>
          </a:p>
          <a:p>
            <a:r>
              <a:rPr lang="ru-RU" dirty="0"/>
              <a:t>Что необходимо повторить дома?</a:t>
            </a:r>
          </a:p>
          <a:p>
            <a:r>
              <a:rPr lang="ru-RU" dirty="0"/>
              <a:t>Что вам особенно запомнилось из полученной на уроке информации?</a:t>
            </a:r>
          </a:p>
          <a:p>
            <a:r>
              <a:rPr lang="ru-RU" dirty="0"/>
              <a:t>Как полученные знания можно применить в жизни?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П.14, упражнение 146 – 1 вариант. Упражнение 148 – 2 вариант.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называется причастием?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005536"/>
          </a:xfrm>
        </p:spPr>
        <p:txBody>
          <a:bodyPr/>
          <a:lstStyle/>
          <a:p>
            <a:pPr algn="just"/>
            <a:r>
              <a:rPr lang="ru-RU" dirty="0" smtClean="0"/>
              <a:t>Это особая форма глагола, которая обозначает признак предмета по действию и отвечает на вопрос КАКОЙ? КАКАЯ? КАКОЕ? ЧТО ДЕЛАЮЩИЙ? ЧТО СДЕЛАВШИЙ?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940152" y="6021288"/>
            <a:ext cx="201622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89008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Назовите признаки прилагательного у причастия.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988840"/>
            <a:ext cx="7674056" cy="425956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Согласуется с существительным, т.е. изменяется по падежам, числам, а в единственном числе по родам.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Имеет полную и краткую форму.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предложении является определением или сказуемым.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940152" y="6093296"/>
            <a:ext cx="187220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920" y="476672"/>
            <a:ext cx="789008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Назовите признаки глагола у причастия.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772816"/>
            <a:ext cx="7314016" cy="36114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Вид(совершенный и несовершенный).</a:t>
            </a:r>
          </a:p>
          <a:p>
            <a:pPr>
              <a:buNone/>
            </a:pPr>
            <a:r>
              <a:rPr lang="ru-RU" dirty="0" smtClean="0"/>
              <a:t>2. Время( настоящее и прошедшее).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Возвратность (возвратное, невозвратное).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Переходность(переходное и непереходное)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076056" y="5949280"/>
            <a:ext cx="1944216" cy="62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16216" y="5517232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920" y="404664"/>
            <a:ext cx="789008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отличить причастие от прилагательного?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772816"/>
            <a:ext cx="7488832" cy="41044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Прилагательное образовано  от существительного, причастие образовано от глагола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652120" y="6093296"/>
            <a:ext cx="1907704" cy="764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называется причастным оборотом?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988840"/>
            <a:ext cx="7530040" cy="4259560"/>
          </a:xfrm>
        </p:spPr>
        <p:txBody>
          <a:bodyPr/>
          <a:lstStyle/>
          <a:p>
            <a:r>
              <a:rPr lang="ru-RU" dirty="0" smtClean="0"/>
              <a:t>Причастие с зависимыми словами называется причастным оборотом.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796136" y="5877272"/>
            <a:ext cx="2160240" cy="980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624736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называется обособленным определением?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852936"/>
            <a:ext cx="7458032" cy="33954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Причастный оборот, который стоит после определяемого слова и на письме выделяется запятыми, называется обособленным определением.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004048" y="5733256"/>
            <a:ext cx="280831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Тест «Причастный оборот»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Содержимое 4" descr="thought2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472" y="1600200"/>
            <a:ext cx="40190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898</Words>
  <Application>Microsoft Office PowerPoint</Application>
  <PresentationFormat>Экран (4:3)</PresentationFormat>
  <Paragraphs>207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Урок русского языка в 7 классе</vt:lpstr>
      <vt:lpstr>Своя игра по теме «Причастие»</vt:lpstr>
      <vt:lpstr>Что называется причастием? </vt:lpstr>
      <vt:lpstr>Назовите признаки прилагательного у причастия. </vt:lpstr>
      <vt:lpstr>Назовите признаки глагола у причастия. </vt:lpstr>
      <vt:lpstr>Как отличить причастие от прилагательного? </vt:lpstr>
      <vt:lpstr>Что называется причастным оборотом? </vt:lpstr>
      <vt:lpstr>Что называется обособленным определением? </vt:lpstr>
      <vt:lpstr>Тест «Причастный оборот»</vt:lpstr>
      <vt:lpstr>Слайд 10</vt:lpstr>
      <vt:lpstr>Слайд 11</vt:lpstr>
      <vt:lpstr>Слайд 12</vt:lpstr>
      <vt:lpstr>Слайд 13</vt:lpstr>
      <vt:lpstr>Как отличить действительные причастия от страдательных?</vt:lpstr>
      <vt:lpstr>Как различить действительные и страдательные причастия? </vt:lpstr>
      <vt:lpstr>Дополните текст ключевыми словами, подчёркивающими различие между  действительными и страдательными причастиями.</vt:lpstr>
      <vt:lpstr>Слайд 17</vt:lpstr>
      <vt:lpstr>Слайд 18</vt:lpstr>
      <vt:lpstr>Укажите разряд и время причастий  (используйте слова-подсказки)</vt:lpstr>
      <vt:lpstr>Слайд 20</vt:lpstr>
      <vt:lpstr>Тест</vt:lpstr>
      <vt:lpstr>Проверь себя!</vt:lpstr>
      <vt:lpstr>Слайд 23</vt:lpstr>
      <vt:lpstr>Итоги урока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по теме «Причастие»</dc:title>
  <dc:creator>ВАШ КОМПЮТЕР</dc:creator>
  <cp:lastModifiedBy>Admin</cp:lastModifiedBy>
  <cp:revision>23</cp:revision>
  <dcterms:created xsi:type="dcterms:W3CDTF">2015-10-05T14:17:06Z</dcterms:created>
  <dcterms:modified xsi:type="dcterms:W3CDTF">2022-11-27T18:49:23Z</dcterms:modified>
</cp:coreProperties>
</file>