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72" r:id="rId6"/>
    <p:sldId id="269" r:id="rId7"/>
    <p:sldId id="273" r:id="rId8"/>
    <p:sldId id="262" r:id="rId9"/>
    <p:sldId id="264" r:id="rId10"/>
    <p:sldId id="257" r:id="rId11"/>
    <p:sldId id="268" r:id="rId12"/>
    <p:sldId id="260" r:id="rId13"/>
    <p:sldId id="274" r:id="rId14"/>
    <p:sldId id="276" r:id="rId15"/>
    <p:sldId id="275" r:id="rId16"/>
    <p:sldId id="270" r:id="rId17"/>
    <p:sldId id="265" r:id="rId18"/>
    <p:sldId id="277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606"/>
    <a:srgbClr val="0000FF"/>
    <a:srgbClr val="FFCCFF"/>
    <a:srgbClr val="003399"/>
    <a:srgbClr val="AB1535"/>
    <a:srgbClr val="A8186E"/>
    <a:srgbClr val="962A58"/>
    <a:srgbClr val="99CCFF"/>
    <a:srgbClr val="CCEC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5" autoAdjust="0"/>
    <p:restoredTop sz="94695" autoAdjust="0"/>
  </p:normalViewPr>
  <p:slideViewPr>
    <p:cSldViewPr>
      <p:cViewPr varScale="1">
        <p:scale>
          <a:sx n="70" d="100"/>
          <a:sy n="70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FDE8B-9D23-4B6D-9F25-4669163D5592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32DDB-C24A-485E-99F0-4BB55E9461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32DDB-C24A-485E-99F0-4BB55E94610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8C41-F449-4F7C-8444-68AA376730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6C6C-5BCF-450B-B3C6-83A5D790108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6C64-8A3F-463E-BEE1-5D7DD3A2C8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F68E-051B-4CC4-B10E-F7BA9B318C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2C74-C50E-4A62-9D01-37FBC2A678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20206-5E3D-4C87-BE5F-A0A473149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AB4AD-1463-4BD8-805C-5B21ED854A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63AF-B545-4039-B50D-70F6E4A50B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892F0-52CA-4801-890C-BD2797740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8350-AB7F-4822-8B60-A9ADE9ACF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2161E-3F5C-4210-8946-CAF9906783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9C936-F324-4391-AB35-ACC37CBF2F1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gif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260648"/>
            <a:ext cx="7992888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rgbClr val="962A58"/>
                  </a:solidFill>
                  <a:prstDash val="solid"/>
                </a:ln>
                <a:solidFill>
                  <a:srgbClr val="BA0606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Система работы по профориентации  учащихся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rgbClr val="962A58"/>
                  </a:solidFill>
                  <a:prstDash val="solid"/>
                </a:ln>
                <a:solidFill>
                  <a:srgbClr val="BA0606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в условиях специальной (коррекционной)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rgbClr val="962A58"/>
                  </a:solidFill>
                  <a:prstDash val="solid"/>
                </a:ln>
                <a:solidFill>
                  <a:srgbClr val="BA0606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школы – интерната </a:t>
            </a:r>
            <a:r>
              <a:rPr lang="en-US" sz="3200" b="1" cap="all" dirty="0" smtClean="0">
                <a:ln w="9000" cmpd="sng">
                  <a:solidFill>
                    <a:srgbClr val="962A58"/>
                  </a:solidFill>
                  <a:prstDash val="solid"/>
                </a:ln>
                <a:solidFill>
                  <a:srgbClr val="BA0606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VIII</a:t>
            </a:r>
            <a:r>
              <a:rPr lang="ru-RU" sz="3200" b="1" cap="all" dirty="0" smtClean="0">
                <a:ln w="9000" cmpd="sng">
                  <a:solidFill>
                    <a:srgbClr val="962A58"/>
                  </a:solidFill>
                  <a:prstDash val="solid"/>
                </a:ln>
                <a:solidFill>
                  <a:srgbClr val="BA0606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вида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cap="all" dirty="0" smtClean="0">
              <a:ln w="9000" cmpd="sng">
                <a:solidFill>
                  <a:srgbClr val="0000FF"/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cap="all" dirty="0" smtClean="0">
              <a:ln w="9000" cmpd="sng">
                <a:solidFill>
                  <a:srgbClr val="0000FF"/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cap="all" dirty="0" smtClean="0">
              <a:ln w="9000" cmpd="sng">
                <a:solidFill>
                  <a:srgbClr val="0000FF"/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Подготовила : Решетникова Т.А.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23.03.2021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 smtClean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>
              <a:ln w="9000" cmpd="sng">
                <a:solidFill>
                  <a:srgbClr val="962A58"/>
                </a:solidFill>
                <a:prstDash val="solid"/>
              </a:ln>
              <a:solidFill>
                <a:srgbClr val="BA0606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</p:txBody>
      </p:sp>
      <p:pic>
        <p:nvPicPr>
          <p:cNvPr id="12" name="Рисунок 11" descr="Pro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780928"/>
            <a:ext cx="4536504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:\Users\Admin\Desktop\98724954-14508189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764705"/>
            <a:ext cx="7579940" cy="4583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25144"/>
            <a:ext cx="197971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708920"/>
            <a:ext cx="2160240" cy="191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276872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204864"/>
            <a:ext cx="2448272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043608" y="548680"/>
            <a:ext cx="6840538" cy="1366838"/>
          </a:xfrm>
          <a:prstGeom prst="roundRect">
            <a:avLst/>
          </a:prstGeom>
          <a:solidFill>
            <a:srgbClr val="FF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b="1" i="1" u="sng" kern="0" dirty="0">
                <a:solidFill>
                  <a:srgbClr val="FF0000"/>
                </a:solidFill>
                <a:latin typeface="Georgia" pitchFamily="18" charset="0"/>
                <a:ea typeface="Calibri"/>
                <a:cs typeface="Times New Roman"/>
              </a:rPr>
              <a:t>Этапы профессионального самоопределения</a:t>
            </a:r>
            <a:endParaRPr lang="ru-RU" sz="3200" kern="0" dirty="0">
              <a:solidFill>
                <a:srgbClr val="FF0000"/>
              </a:solidFill>
              <a:latin typeface="Georgia" pitchFamily="18" charset="0"/>
              <a:ea typeface="Calibri"/>
              <a:cs typeface="Times New Roman"/>
            </a:endParaRP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4941168"/>
            <a:ext cx="2302570" cy="1464369"/>
          </a:xfrm>
          <a:prstGeom prst="rect">
            <a:avLst/>
          </a:prstGeom>
          <a:noFill/>
          <a:ln w="76320">
            <a:solidFill>
              <a:srgbClr val="FFC000"/>
            </a:solidFill>
            <a:miter lim="800000"/>
            <a:headEnd/>
            <a:tailEnd/>
          </a:ln>
          <a:effectLst/>
        </p:spPr>
      </p:pic>
      <p:pic>
        <p:nvPicPr>
          <p:cNvPr id="2253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2188" y="4483100"/>
            <a:ext cx="1771650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Рисунок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4653136"/>
            <a:ext cx="172878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0" descr="http://www.letopisi.ru/images/3/38/Teacher_pointer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2276872"/>
            <a:ext cx="1086991" cy="1944216"/>
          </a:xfrm>
          <a:prstGeom prst="rect">
            <a:avLst/>
          </a:prstGeom>
          <a:noFill/>
        </p:spPr>
      </p:pic>
      <p:pic>
        <p:nvPicPr>
          <p:cNvPr id="13" name="Picture 50" descr="http://www.letopisi.ru/images/3/38/Teacher_pointer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7812360" y="692696"/>
            <a:ext cx="1008112" cy="1526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092825"/>
            <a:ext cx="8351837" cy="5048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8675" name="Объект 2"/>
          <p:cNvSpPr>
            <a:spLocks noGrp="1"/>
          </p:cNvSpPr>
          <p:nvPr>
            <p:ph sz="quarter" idx="4294967295"/>
          </p:nvPr>
        </p:nvSpPr>
        <p:spPr>
          <a:xfrm>
            <a:off x="468313" y="333375"/>
            <a:ext cx="7704137" cy="1871663"/>
          </a:xfrm>
          <a:prstGeom prst="rect">
            <a:avLst/>
          </a:prstGeo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altLang="ru-RU" sz="3600" b="1" dirty="0" smtClean="0">
                <a:solidFill>
                  <a:srgbClr val="C00000"/>
                </a:solidFill>
                <a:latin typeface="Georgia" pitchFamily="18" charset="0"/>
              </a:rPr>
              <a:t>ОСНОВНЫЕ НАПРАВЛЕНИЯ ПРОФОРИЕНТАЦИОННОЙ РАБОТЫ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4075" y="2349500"/>
            <a:ext cx="4608513" cy="12239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ПРОФОРИЕНТАЦИЯ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4868863"/>
            <a:ext cx="2591842" cy="105886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ПРОСВЕТИТЕЛЬНАЯ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6238" y="4808538"/>
            <a:ext cx="3095922" cy="11303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ПСИХОДИАГНОСТИЧЕСКАЯ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27763" y="4808538"/>
            <a:ext cx="2520950" cy="11064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КОРРЕКЦИОННАЯ</a:t>
            </a:r>
          </a:p>
        </p:txBody>
      </p:sp>
      <p:sp>
        <p:nvSpPr>
          <p:cNvPr id="8" name="Стрелка вниз 7"/>
          <p:cNvSpPr/>
          <p:nvPr/>
        </p:nvSpPr>
        <p:spPr>
          <a:xfrm rot="3639018">
            <a:off x="2850356" y="3239294"/>
            <a:ext cx="484188" cy="2038350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64000" y="3706813"/>
            <a:ext cx="484188" cy="979487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8265277">
            <a:off x="5264944" y="3307556"/>
            <a:ext cx="484188" cy="1901825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38" descr="http://player.myshared.ru/857156/data/images/img48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020272" y="2924944"/>
            <a:ext cx="1682452" cy="1773932"/>
          </a:xfrm>
          <a:prstGeom prst="rect">
            <a:avLst/>
          </a:prstGeom>
          <a:noFill/>
        </p:spPr>
      </p:pic>
      <p:pic>
        <p:nvPicPr>
          <p:cNvPr id="13" name="Picture 38" descr="http://player.myshared.ru/857156/data/images/img48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140968"/>
            <a:ext cx="1485900" cy="1701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55576" y="692696"/>
            <a:ext cx="7831182" cy="366499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kern="0" dirty="0" smtClean="0">
                <a:solidFill>
                  <a:srgbClr val="003399"/>
                </a:solidFill>
                <a:latin typeface="Georgia" pitchFamily="18" charset="0"/>
                <a:cs typeface="+mn-cs"/>
              </a:rPr>
              <a:t>П</a:t>
            </a: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рофессиональная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 диагностика;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профессиональное информирование;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профессиональное консультирование;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практическая деятельность учащихся;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организация сотрудничества</a:t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с родителями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Georgia" pitchFamily="18" charset="0"/>
              <a:cs typeface="+mn-cs"/>
            </a:endParaRPr>
          </a:p>
        </p:txBody>
      </p:sp>
      <p:sp>
        <p:nvSpPr>
          <p:cNvPr id="5122" name="AutoShape 2" descr="Презентация Профориентационная работа с учащимис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Презентация Профориентационная работа с учащимис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212976"/>
            <a:ext cx="5256584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30" descr="http://liubavyshka.ru/_ph/144/2/77244171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645024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201028" cy="1285884"/>
          </a:xfrm>
        </p:spPr>
        <p:txBody>
          <a:bodyPr/>
          <a:lstStyle/>
          <a:p>
            <a:r>
              <a:rPr lang="ru-RU" sz="2800" b="1" cap="all" dirty="0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этапы </a:t>
            </a:r>
            <a:r>
              <a:rPr lang="ru-RU" sz="2800" b="1" cap="all" dirty="0" err="1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профориентационной</a:t>
            </a:r>
            <a:r>
              <a:rPr lang="ru-RU" sz="2800" b="1" cap="all" dirty="0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работы</a:t>
            </a:r>
            <a:endParaRPr lang="ru-RU" sz="2800" dirty="0">
              <a:ln w="9000" cmpd="sng">
                <a:solidFill>
                  <a:srgbClr val="BA0606"/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7602068" cy="4857784"/>
          </a:xfrm>
        </p:spPr>
        <p:txBody>
          <a:bodyPr/>
          <a:lstStyle/>
          <a:p>
            <a:pPr algn="just"/>
            <a:r>
              <a:rPr lang="ru-RU" sz="2400" b="1" u="sng" dirty="0" smtClean="0">
                <a:solidFill>
                  <a:srgbClr val="0000FF"/>
                </a:solidFill>
                <a:latin typeface="Georgia" pitchFamily="18" charset="0"/>
              </a:rPr>
              <a:t>Подготовительный этап -  </a:t>
            </a:r>
            <a:r>
              <a:rPr lang="ru-RU" sz="2000" dirty="0" smtClean="0">
                <a:solidFill>
                  <a:srgbClr val="003399"/>
                </a:solidFill>
                <a:latin typeface="Georgia" pitchFamily="18" charset="0"/>
              </a:rPr>
              <a:t>определение трудового прогноза (соответствующий перечень показаний и противопоказаний к различным видам профессиональной деятельности).</a:t>
            </a:r>
          </a:p>
          <a:p>
            <a:pPr algn="just"/>
            <a:r>
              <a:rPr lang="ru-RU" sz="2400" b="1" u="sng" dirty="0" smtClean="0">
                <a:solidFill>
                  <a:srgbClr val="0000FF"/>
                </a:solidFill>
                <a:latin typeface="Georgia" pitchFamily="18" charset="0"/>
              </a:rPr>
              <a:t>Формирующий (коррекционный) этап - </a:t>
            </a:r>
            <a:r>
              <a:rPr lang="ru-RU" sz="2000" dirty="0" smtClean="0">
                <a:solidFill>
                  <a:srgbClr val="003399"/>
                </a:solidFill>
                <a:latin typeface="Georgia" pitchFamily="18" charset="0"/>
              </a:rPr>
              <a:t>ориентация учащихся на показанные им виды профессиональной деятельности с помощью комплекса психотерапевтических и психолого-педагогических средств</a:t>
            </a:r>
            <a:endParaRPr lang="ru-RU" sz="2000" b="1" dirty="0" smtClean="0">
              <a:solidFill>
                <a:srgbClr val="003399"/>
              </a:solidFill>
              <a:latin typeface="Georgia" pitchFamily="18" charset="0"/>
            </a:endParaRPr>
          </a:p>
          <a:p>
            <a:pPr algn="just"/>
            <a:r>
              <a:rPr lang="ru-RU" sz="2400" b="1" u="sng" dirty="0" smtClean="0">
                <a:solidFill>
                  <a:srgbClr val="0000FF"/>
                </a:solidFill>
                <a:latin typeface="Georgia" pitchFamily="18" charset="0"/>
              </a:rPr>
              <a:t>Адаптационный этап - </a:t>
            </a:r>
            <a:r>
              <a:rPr lang="ru-RU" sz="2400" b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003399"/>
                </a:solidFill>
                <a:latin typeface="Georgia" pitchFamily="18" charset="0"/>
              </a:rPr>
              <a:t>безболезненное приспособление к новым условиям профессиональной среды</a:t>
            </a:r>
          </a:p>
          <a:p>
            <a:pPr algn="l"/>
            <a:endParaRPr lang="ru-RU" sz="2000" dirty="0" smtClean="0">
              <a:solidFill>
                <a:srgbClr val="003399"/>
              </a:solidFill>
            </a:endParaRPr>
          </a:p>
          <a:p>
            <a:r>
              <a:rPr lang="ru-RU" sz="2000" dirty="0" smtClean="0">
                <a:solidFill>
                  <a:srgbClr val="003399"/>
                </a:solidFill>
              </a:rPr>
              <a:t> </a:t>
            </a:r>
            <a:endParaRPr lang="ru-RU" sz="2000" b="1" dirty="0" smtClean="0">
              <a:solidFill>
                <a:srgbClr val="003399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endParaRPr lang="ru-RU" sz="2800" b="1" dirty="0">
              <a:solidFill>
                <a:srgbClr val="0000FF"/>
              </a:solidFill>
            </a:endParaRPr>
          </a:p>
        </p:txBody>
      </p:sp>
      <p:pic>
        <p:nvPicPr>
          <p:cNvPr id="5" name="Picture 22" descr="http://animo2.ucoz.ru/_ph/56/1/658249065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229200"/>
            <a:ext cx="1282701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9552" y="90872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0466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Georgia" pitchFamily="18" charset="0"/>
              </a:rPr>
              <a:t>«Чтобы быть собой,</a:t>
            </a:r>
          </a:p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Georgia" pitchFamily="18" charset="0"/>
              </a:rPr>
              <a:t> нужно быть</a:t>
            </a:r>
          </a:p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Georgia" pitchFamily="18" charset="0"/>
              </a:rPr>
              <a:t> кем-то»</a:t>
            </a:r>
          </a:p>
          <a:p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                      </a:t>
            </a:r>
            <a:r>
              <a:rPr lang="ru-RU" sz="5400" b="1" dirty="0" err="1" smtClean="0">
                <a:solidFill>
                  <a:srgbClr val="002060"/>
                </a:solidFill>
                <a:latin typeface="Georgia" pitchFamily="18" charset="0"/>
              </a:rPr>
              <a:t>С.Е.Лец</a:t>
            </a:r>
            <a:endParaRPr lang="ru-RU" sz="5400" dirty="0">
              <a:latin typeface="Georgia" pitchFamily="18" charset="0"/>
            </a:endParaRPr>
          </a:p>
        </p:txBody>
      </p:sp>
      <p:pic>
        <p:nvPicPr>
          <p:cNvPr id="6" name="Picture 26" descr="http://4portfolio.ru/artefact/file/download.php?file=56828&amp;view=147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996063"/>
            <a:ext cx="1512168" cy="2313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332656"/>
            <a:ext cx="8748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 smtClean="0">
                <a:solidFill>
                  <a:srgbClr val="FF0000"/>
                </a:solidFill>
                <a:latin typeface="Georgia" pitchFamily="18" charset="0"/>
              </a:rPr>
              <a:t>Землю красит солнце,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 smtClean="0">
                <a:solidFill>
                  <a:srgbClr val="FF0000"/>
                </a:solidFill>
                <a:latin typeface="Georgia" pitchFamily="18" charset="0"/>
              </a:rPr>
              <a:t>человека – труд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4400" i="1" dirty="0" smtClean="0">
                <a:solidFill>
                  <a:srgbClr val="002060"/>
                </a:solidFill>
                <a:latin typeface="Georgia" pitchFamily="18" charset="0"/>
              </a:rPr>
              <a:t>Народная мудрость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77072"/>
            <a:ext cx="3175000" cy="238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738336"/>
          </a:xfrm>
        </p:spPr>
        <p:txBody>
          <a:bodyPr/>
          <a:lstStyle/>
          <a:p>
            <a:r>
              <a:rPr lang="ru-RU" sz="32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Профессиональная ориентация, профориентация</a:t>
            </a:r>
            <a:endParaRPr lang="ru-RU" sz="3200" b="1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628800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Georgia" pitchFamily="18" charset="0"/>
              </a:rPr>
              <a:t>(лат. </a:t>
            </a:r>
            <a:r>
              <a:rPr lang="ru-RU" sz="2400" dirty="0" err="1" smtClean="0">
                <a:latin typeface="Georgia" pitchFamily="18" charset="0"/>
              </a:rPr>
              <a:t>professio</a:t>
            </a:r>
            <a:r>
              <a:rPr lang="ru-RU" sz="2400" dirty="0" smtClean="0">
                <a:latin typeface="Georgia" pitchFamily="18" charset="0"/>
              </a:rPr>
              <a:t> – род занятий и фр. </a:t>
            </a:r>
            <a:r>
              <a:rPr lang="ru-RU" sz="2400" dirty="0" err="1" smtClean="0">
                <a:latin typeface="Georgia" pitchFamily="18" charset="0"/>
              </a:rPr>
              <a:t>оrientation</a:t>
            </a:r>
            <a:r>
              <a:rPr lang="ru-RU" sz="2400" dirty="0" smtClean="0">
                <a:latin typeface="Georgia" pitchFamily="18" charset="0"/>
              </a:rPr>
              <a:t>- установка) - </a:t>
            </a:r>
            <a:r>
              <a:rPr lang="ru-RU" sz="2400" b="1" dirty="0" smtClean="0">
                <a:solidFill>
                  <a:srgbClr val="003399"/>
                </a:solidFill>
                <a:latin typeface="Georgia" pitchFamily="18" charset="0"/>
              </a:rPr>
              <a:t>система мер, направленных на оказание </a:t>
            </a:r>
          </a:p>
          <a:p>
            <a:pPr algn="ctr"/>
            <a:r>
              <a:rPr lang="ru-RU" sz="2400" b="1" dirty="0" smtClean="0">
                <a:solidFill>
                  <a:srgbClr val="003399"/>
                </a:solidFill>
                <a:latin typeface="Georgia" pitchFamily="18" charset="0"/>
              </a:rPr>
              <a:t>помощи индивиду в выборе профессии. </a:t>
            </a:r>
            <a:endParaRPr lang="ru-RU" sz="2400" b="1" dirty="0">
              <a:solidFill>
                <a:srgbClr val="003399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4869160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Особенность: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01008"/>
            <a:ext cx="4562872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84887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003399"/>
                </a:solidFill>
                <a:latin typeface="Georgia" pitchFamily="18" charset="0"/>
              </a:rPr>
              <a:t>Современная экономическая и политическая обстановка заставляет предъявлять все более высокие требования к индивидуальным психофизиологическим особенностям человека.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003399"/>
                </a:solidFill>
                <a:latin typeface="Georgia" pitchFamily="18" charset="0"/>
              </a:rPr>
              <a:t>	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260648"/>
            <a:ext cx="89644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Актуальность проблемы:</a:t>
            </a:r>
            <a:endParaRPr lang="ru-RU" sz="4000" b="1" cap="none" spc="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6" name="Содержимое 7" descr="3383c9b2b932aaf61303eab75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636912"/>
            <a:ext cx="6624736" cy="381642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21172198">
            <a:off x="779593" y="3953081"/>
            <a:ext cx="54684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Georgia" pitchFamily="18" charset="0"/>
              </a:rPr>
              <a:t>…идти в ногу со временем</a:t>
            </a:r>
            <a:r>
              <a:rPr lang="ru-RU" sz="2800" dirty="0" smtClean="0">
                <a:solidFill>
                  <a:schemeClr val="bg1"/>
                </a:solidFill>
                <a:latin typeface="Georgia" pitchFamily="18" charset="0"/>
              </a:rPr>
              <a:t>!</a:t>
            </a:r>
            <a:endParaRPr lang="ru-RU" sz="28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836712"/>
            <a:ext cx="7920880" cy="4860822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цель: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</a:t>
            </a:r>
            <a:r>
              <a:rPr lang="ru-RU" b="1" dirty="0" smtClean="0">
                <a:solidFill>
                  <a:srgbClr val="003399"/>
                </a:solidFill>
                <a:latin typeface="Georgia" pitchFamily="18" charset="0"/>
                <a:cs typeface="Times New Roman" pitchFamily="18" charset="0"/>
              </a:rPr>
              <a:t>создание условий для подготовки  учащихся к сознательному профессиональному самоопределению</a:t>
            </a:r>
            <a:endParaRPr lang="ru-RU" b="1" dirty="0">
              <a:solidFill>
                <a:srgbClr val="003399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04664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rgbClr val="A8186E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организация </a:t>
            </a:r>
            <a:r>
              <a:rPr lang="ru-RU" sz="2400" b="1" cap="all" dirty="0" smtClean="0">
                <a:ln w="9000" cmpd="sng">
                  <a:solidFill>
                    <a:srgbClr val="A8186E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профессиональной ориентации учащихся</a:t>
            </a:r>
            <a:endParaRPr lang="ru-RU" sz="2400" b="1" cap="all" dirty="0">
              <a:ln w="9000" cmpd="sng">
                <a:solidFill>
                  <a:srgbClr val="A8186E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708920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</a:rPr>
              <a:t>формирование устойчивой профессиональной ориентации учащихся на трудовой, активный образ жизнедеятельности;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</a:rPr>
              <a:t>коррекция и компенсация имеющихся у детей нарушений средствами включения в трудовую деятельность, систему трудовых отношений, общечеловеческих норм и ценностей;</a:t>
            </a:r>
          </a:p>
          <a:p>
            <a:pPr algn="just"/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</a:rPr>
              <a:t>развитие интеллектуальных, психофизиологических и физических качеств личности, необходимых для успешной профессионально-трудовой деятельности;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348880"/>
            <a:ext cx="4686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Задачи:</a:t>
            </a:r>
            <a:endParaRPr lang="ru-RU" u="sng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402" y="0"/>
            <a:ext cx="913959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23436"/>
          </a:xfrm>
        </p:spPr>
        <p:txBody>
          <a:bodyPr/>
          <a:lstStyle/>
          <a:p>
            <a:r>
              <a:rPr lang="ru-RU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Принципы </a:t>
            </a:r>
            <a:r>
              <a:rPr lang="ru-RU" sz="2800" b="1" cap="all" dirty="0" err="1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профориентационной</a:t>
            </a:r>
            <a:r>
              <a:rPr lang="ru-RU" sz="28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работы в школе</a:t>
            </a:r>
            <a:endParaRPr lang="ru-RU" sz="2800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1000108"/>
            <a:ext cx="8391876" cy="5214974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b="1" dirty="0" smtClean="0">
              <a:solidFill>
                <a:srgbClr val="003399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связь профориентации с жизнью, трудом, практикой;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 связь профориентации с трудовой подготовкой школьников 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систематичность и преемственность;  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взаимосвязь школы, семьи, профессиональных учебных заведений, службы занятости;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взаимосвязь диагностического и воспитательного подходов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дифференцированный и индивидуальный подход с опорой на особенности формирования личности ребенка с отклонениями в развитии;</a:t>
            </a: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оптимальное сочетание разнообразных форм работы;</a:t>
            </a:r>
          </a:p>
          <a:p>
            <a:pPr algn="just">
              <a:lnSpc>
                <a:spcPct val="80000"/>
              </a:lnSpc>
              <a:buNone/>
            </a:pPr>
            <a:endParaRPr lang="ru-RU" b="1" dirty="0" smtClean="0">
              <a:solidFill>
                <a:srgbClr val="003399"/>
              </a:solidFill>
              <a:latin typeface="Georgia" pitchFamily="18" charset="0"/>
            </a:endParaRPr>
          </a:p>
          <a:p>
            <a:pPr algn="just">
              <a:buNone/>
            </a:pPr>
            <a:endParaRPr lang="ru-RU" sz="18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229732" cy="648072"/>
          </a:xfrm>
        </p:spPr>
        <p:txBody>
          <a:bodyPr/>
          <a:lstStyle/>
          <a:p>
            <a:r>
              <a:rPr lang="ru-RU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Основные направления и формы работы  профориентации</a:t>
            </a:r>
            <a:br>
              <a:rPr lang="ru-RU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</a:br>
            <a:endParaRPr lang="ru-RU" sz="2400" b="1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772816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Диагностика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60232" y="1700808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Практическая деятельность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67744" y="1772816"/>
            <a:ext cx="192882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Информирование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55976" y="1772816"/>
            <a:ext cx="207170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Консультирование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2708920"/>
            <a:ext cx="1928858" cy="371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Тестирование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Анкетирование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Сочинение «Моя будущая профессия»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С/ролевые и деловые игры</a:t>
            </a:r>
          </a:p>
          <a:p>
            <a:pPr>
              <a:buFont typeface="Arial" pitchFamily="34" charset="0"/>
              <a:buChar char="•"/>
            </a:pP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95736" y="2708920"/>
            <a:ext cx="2214578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Тематические классные часы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Оформление альбома «Профессии наших 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Информационные стенды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Экскурсии в УНПО, предприятия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Встречи с людьми разных профессий, мастерами училищ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Посещение Центра занятости населения</a:t>
            </a:r>
          </a:p>
          <a:p>
            <a:pPr>
              <a:buFont typeface="Arial" pitchFamily="34" charset="0"/>
              <a:buChar char="•"/>
            </a:pP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2708920"/>
            <a:ext cx="1714512" cy="3786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Тестирование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Тренинги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Лекции</a:t>
            </a:r>
          </a:p>
          <a:p>
            <a:pPr>
              <a:buFont typeface="Arial" pitchFamily="34" charset="0"/>
              <a:buChar char="•"/>
            </a:pPr>
            <a:r>
              <a:rPr lang="ru-RU" b="1" smtClean="0">
                <a:solidFill>
                  <a:srgbClr val="003399"/>
                </a:solidFill>
                <a:latin typeface="Arial Narrow" pitchFamily="34" charset="0"/>
              </a:rPr>
              <a:t>Беседы</a:t>
            </a:r>
            <a:endParaRPr lang="ru-RU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72200" y="2708920"/>
            <a:ext cx="2571768" cy="3859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Практическая </a:t>
            </a:r>
            <a:r>
              <a:rPr lang="ru-RU" sz="1600" b="1" dirty="0" err="1" smtClean="0">
                <a:solidFill>
                  <a:srgbClr val="003399"/>
                </a:solidFill>
                <a:latin typeface="Arial Narrow" pitchFamily="34" charset="0"/>
              </a:rPr>
              <a:t>дея-ть</a:t>
            </a: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на уроках труда и СБО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Индивидуальные и коллективные проекты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Кружки доп.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Работа на школьном огороде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Летняя трудовая практика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Работа в городских экологических бригадах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С/ ролевые , деловые и маршрутные игры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Профессиональные пробы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Презентация </a:t>
            </a:r>
            <a:r>
              <a:rPr lang="ru-RU" sz="1600" b="1" dirty="0" err="1" smtClean="0">
                <a:solidFill>
                  <a:srgbClr val="003399"/>
                </a:solidFill>
                <a:latin typeface="Arial Narrow" pitchFamily="34" charset="0"/>
              </a:rPr>
              <a:t>портфолио</a:t>
            </a: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достижений</a:t>
            </a: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115616" y="2348880"/>
            <a:ext cx="214314" cy="357190"/>
          </a:xfrm>
          <a:prstGeom prst="downArrow">
            <a:avLst/>
          </a:prstGeom>
          <a:solidFill>
            <a:srgbClr val="0000FF">
              <a:alpha val="72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3203848" y="2348880"/>
            <a:ext cx="214314" cy="357190"/>
          </a:xfrm>
          <a:prstGeom prst="downArrow">
            <a:avLst/>
          </a:prstGeom>
          <a:solidFill>
            <a:srgbClr val="0000FF">
              <a:alpha val="72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5364088" y="2348880"/>
            <a:ext cx="214314" cy="357190"/>
          </a:xfrm>
          <a:prstGeom prst="downArrow">
            <a:avLst/>
          </a:prstGeom>
          <a:solidFill>
            <a:srgbClr val="0000FF">
              <a:alpha val="72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740352" y="2276872"/>
            <a:ext cx="214314" cy="357190"/>
          </a:xfrm>
          <a:prstGeom prst="downArrow">
            <a:avLst/>
          </a:prstGeom>
          <a:solidFill>
            <a:srgbClr val="0000FF">
              <a:alpha val="72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80560"/>
          </a:xfrm>
        </p:spPr>
        <p:txBody>
          <a:bodyPr/>
          <a:lstStyle/>
          <a:p>
            <a:r>
              <a:rPr lang="ru-RU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наиболее эффективные формы деятельности</a:t>
            </a:r>
            <a:endParaRPr lang="ru-RU" sz="2800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4032448" cy="5000849"/>
          </a:xfrm>
        </p:spPr>
        <p:txBody>
          <a:bodyPr/>
          <a:lstStyle/>
          <a:p>
            <a:pPr>
              <a:buNone/>
              <a:defRPr/>
            </a:pP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u="sng" dirty="0" smtClean="0">
                <a:solidFill>
                  <a:srgbClr val="C0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В  начальном звене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Практическая деятельность на уроках труда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Сюжетно-ролевые игры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Тематические классные часы о людях труда, домашних обязанностях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Оформление стенда «Профессии наших родителей»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Конкурсы-выставки декоративно-прикладного творчества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Работа на школьном огороде</a:t>
            </a:r>
            <a:endParaRPr lang="ru-RU" sz="2000" b="1" dirty="0">
              <a:solidFill>
                <a:srgbClr val="003399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1960" y="1124744"/>
            <a:ext cx="4932040" cy="5590404"/>
          </a:xfrm>
        </p:spPr>
        <p:txBody>
          <a:bodyPr/>
          <a:lstStyle/>
          <a:p>
            <a:pPr eaLnBrk="0" hangingPunct="0">
              <a:buNone/>
              <a:tabLst>
                <a:tab pos="914400" algn="l"/>
              </a:tabLst>
              <a:defRPr/>
            </a:pPr>
            <a:r>
              <a:rPr lang="ru-RU" sz="2000" u="sng" dirty="0" smtClean="0">
                <a:solidFill>
                  <a:srgbClr val="C0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ru-RU" sz="2400" b="1" u="sng" dirty="0" smtClean="0">
                <a:solidFill>
                  <a:srgbClr val="C0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В  среднем звене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Практическая деятельность на уроках трудового обучения и СБО 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Индивидуальные  и коллективные проекты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Кружки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 Летняя трудовая практика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Трудоустройство в городские трудовые бригады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Маршрутная игра «Путевка в жизнь»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Georgia" pitchFamily="18" charset="0"/>
                <a:cs typeface="Arial" pitchFamily="34" charset="0"/>
              </a:rPr>
              <a:t>Профессиональные пробы</a:t>
            </a:r>
          </a:p>
          <a:p>
            <a:endParaRPr lang="ru-RU" sz="2400" b="1" dirty="0">
              <a:solidFill>
                <a:srgbClr val="0033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http://900igr.net/up/datai/93721/0001-002-.jpg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9598" cy="6858000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00100" y="404664"/>
            <a:ext cx="7676356" cy="595444"/>
          </a:xfrm>
        </p:spPr>
        <p:txBody>
          <a:bodyPr/>
          <a:lstStyle/>
          <a:p>
            <a:r>
              <a:rPr lang="ru-RU" sz="2000" b="1" cap="all" dirty="0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Сотрудничество с родителями в  </a:t>
            </a:r>
            <a:r>
              <a:rPr lang="ru-RU" sz="2000" b="1" cap="all" dirty="0" err="1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профориентационной</a:t>
            </a:r>
            <a:r>
              <a:rPr lang="ru-RU" sz="2000" b="1" cap="all" dirty="0" smtClean="0">
                <a:ln w="9000" cmpd="sng">
                  <a:solidFill>
                    <a:srgbClr val="BA0606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cs typeface="Aharoni" pitchFamily="2" charset="-79"/>
              </a:rPr>
              <a:t> деятельности</a:t>
            </a:r>
            <a:endParaRPr lang="ru-RU" sz="2000" dirty="0">
              <a:ln w="9000" cmpd="sng">
                <a:solidFill>
                  <a:srgbClr val="BA0606"/>
                </a:solidFill>
                <a:prstDash val="solid"/>
              </a:ln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827584" y="5373216"/>
            <a:ext cx="7848872" cy="1000132"/>
          </a:xfrm>
          <a:ln w="25400">
            <a:solidFill>
              <a:srgbClr val="0000FF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Georgia" pitchFamily="18" charset="0"/>
              </a:rPr>
              <a:t>Психолого-педагогическое сопровождение социально-неблагополучных семей и семей «группы риска» в рамках профессионального самоопределения</a:t>
            </a:r>
            <a:endParaRPr lang="ru-RU" sz="1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4143372" y="1857364"/>
            <a:ext cx="428628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250927" y="1892289"/>
            <a:ext cx="357190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одержимое 11"/>
          <p:cNvSpPr txBox="1">
            <a:spLocks/>
          </p:cNvSpPr>
          <p:nvPr/>
        </p:nvSpPr>
        <p:spPr bwMode="auto">
          <a:xfrm>
            <a:off x="285720" y="1285860"/>
            <a:ext cx="2558088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AB1535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информирование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AB1535"/>
              </a:solidFill>
              <a:effectLst/>
              <a:uLnTx/>
              <a:uFillTx/>
              <a:latin typeface="Georgia" pitchFamily="18" charset="0"/>
              <a:cs typeface="+mn-cs"/>
            </a:endParaRPr>
          </a:p>
        </p:txBody>
      </p:sp>
      <p:sp>
        <p:nvSpPr>
          <p:cNvPr id="16" name="Содержимое 11"/>
          <p:cNvSpPr txBox="1">
            <a:spLocks/>
          </p:cNvSpPr>
          <p:nvPr/>
        </p:nvSpPr>
        <p:spPr bwMode="auto">
          <a:xfrm>
            <a:off x="3143240" y="1285860"/>
            <a:ext cx="2508880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AB1535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онсультирование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AB1535"/>
              </a:solidFill>
              <a:effectLst/>
              <a:uLnTx/>
              <a:uFillTx/>
              <a:latin typeface="Georgia" pitchFamily="18" charset="0"/>
              <a:cs typeface="+mn-cs"/>
            </a:endParaRPr>
          </a:p>
        </p:txBody>
      </p:sp>
      <p:sp>
        <p:nvSpPr>
          <p:cNvPr id="17" name="Содержимое 11"/>
          <p:cNvSpPr txBox="1">
            <a:spLocks/>
          </p:cNvSpPr>
          <p:nvPr/>
        </p:nvSpPr>
        <p:spPr bwMode="auto">
          <a:xfrm>
            <a:off x="6000760" y="1285860"/>
            <a:ext cx="2286016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AB1535"/>
                </a:solidFill>
                <a:effectLst/>
                <a:uLnTx/>
                <a:uFillTx/>
                <a:latin typeface="Georgia" pitchFamily="18" charset="0"/>
                <a:cs typeface="+mn-cs"/>
              </a:rPr>
              <a:t>просвещение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AB1535"/>
              </a:solidFill>
              <a:effectLst/>
              <a:uLnTx/>
              <a:uFillTx/>
              <a:latin typeface="Georgia" pitchFamily="18" charset="0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2214554"/>
            <a:ext cx="2786082" cy="23083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информационные стенды для родителей,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общешкольные детско-родительские собрания,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Школьный сайт</a:t>
            </a:r>
            <a:endParaRPr lang="ru-RU" b="1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4678" y="2214554"/>
            <a:ext cx="2500330" cy="25853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групповые и индивидуальные консультации специалистов социально-педагогической и психологической службы,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Georgia" pitchFamily="18" charset="0"/>
              </a:rPr>
              <a:t> почта «Доверие</a:t>
            </a:r>
            <a:r>
              <a:rPr lang="ru-RU" b="1" dirty="0" smtClean="0">
                <a:solidFill>
                  <a:srgbClr val="003399"/>
                </a:solidFill>
              </a:rPr>
              <a:t>»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8144" y="2214554"/>
            <a:ext cx="3024336" cy="25853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Проведение родительских</a:t>
            </a:r>
          </a:p>
          <a:p>
            <a:pPr algn="ctr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собраний «Выбирая профессию»,</a:t>
            </a:r>
          </a:p>
          <a:p>
            <a:pPr algn="ctr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 встречи родителей со школьным врачом, психологом мастерами ПУ и техникума</a:t>
            </a:r>
            <a:endParaRPr lang="ru-RU" b="1" dirty="0">
              <a:solidFill>
                <a:srgbClr val="0000FF"/>
              </a:solidFill>
              <a:latin typeface="Georgia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6930248" y="1856570"/>
            <a:ext cx="428628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 flipH="1" flipV="1">
            <a:off x="7144562" y="5214156"/>
            <a:ext cx="428628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 flipH="1" flipV="1">
            <a:off x="1358084" y="5214156"/>
            <a:ext cx="428628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4144166" y="5142718"/>
            <a:ext cx="428628" cy="15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F8629B905D856459C092198AC54C3A0" ma:contentTypeVersion="47" ma:contentTypeDescription="Создание документа." ma:contentTypeScope="" ma:versionID="cbdddf1181403260b5d7168302aabd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9E7CF-8824-4145-B51A-670FAE423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B2396F-5895-4396-8215-F64A2869D6A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CB9540-87A3-43DC-8295-1EF017E2E0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5267</TotalTime>
  <Words>558</Words>
  <Application>Microsoft Office PowerPoint</Application>
  <PresentationFormat>Экран (4:3)</PresentationFormat>
  <Paragraphs>128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Diseño predeterminado</vt:lpstr>
      <vt:lpstr>Слайд 1</vt:lpstr>
      <vt:lpstr>Слайд 2</vt:lpstr>
      <vt:lpstr>Профессиональная ориентация, профориентация</vt:lpstr>
      <vt:lpstr>Слайд 4</vt:lpstr>
      <vt:lpstr>Слайд 5</vt:lpstr>
      <vt:lpstr>Принципы профориентационной работы в школе</vt:lpstr>
      <vt:lpstr>Основные направления и формы работы  профориентации </vt:lpstr>
      <vt:lpstr>наиболее эффективные формы деятельности</vt:lpstr>
      <vt:lpstr>Сотрудничество с родителями в  профориентационной деятельности</vt:lpstr>
      <vt:lpstr>Слайд 10</vt:lpstr>
      <vt:lpstr>Слайд 11</vt:lpstr>
      <vt:lpstr>Слайд 12</vt:lpstr>
      <vt:lpstr>Слайд 13</vt:lpstr>
      <vt:lpstr>этапы профориентационной работы</vt:lpstr>
      <vt:lpstr>Слайд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697</cp:revision>
  <dcterms:created xsi:type="dcterms:W3CDTF">2010-05-23T14:28:12Z</dcterms:created>
  <dcterms:modified xsi:type="dcterms:W3CDTF">2022-11-26T16:07:37Z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0x0101001F8629B905D856459C092198AC54C3A0</vt:lpwstr>
  </property>
</Properties>
</file>