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DEA263D-B04A-4E21-85AD-E330CB4AC833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74F7F8-B653-4437-8366-A9E1E60294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2561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FEC98-B1B5-4F97-AABB-6514D282761A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C5E1A-6259-4DDF-9992-831D25BAD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9758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3BC0D-0939-4D5B-99D9-F6EF497E7411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11B99-7BE3-4372-B229-6CF00C06DB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821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34698-3E84-4EA3-9AC7-987872894AEF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F9AE9-DC6C-4820-ABCA-17F0A92BF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39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21662-6CAA-4A00-B1A9-DA0DA00EF661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8F0CF-0491-4C72-B019-902D1D79E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98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E4A6B-DB26-44CF-88D6-B71BB8C62D19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D9ADC-1B35-4F9F-9340-CE02D9898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308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0B155-E000-46CD-A869-827C9690CAA0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80DFB-FB1F-46AA-BC71-5E2288964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4292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17F46-9C52-4091-BF45-EACDE020249D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A1723-8710-4FDA-B301-7BB4295B9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217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1CEED-0568-430A-B618-354E969980EC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82BC2-823B-4A84-99DF-067F7EF3F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749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A997-A05A-46B6-A8E5-E38BE1E91E23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0F82-3E05-4CB4-9D53-CBD69A61E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1182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21646-A3BA-45DA-8823-B0B6077ADA12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2FAC-EB6D-4AEA-8277-3C67A82E7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591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F9CD5-D0FE-4E8D-8B96-FA73DC1D3B12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20976-1D62-4182-B3C7-A1D4E83ED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65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EC4D42-8919-409A-80FB-94AA0A44F9E3}" type="datetimeFigureOut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01F64D-84AE-4A4D-92DA-75DF47D7D6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Docs\&#1087;&#1088;&#1077;&#1079;&#1077;&#1085;&#1090;&#1072;&#1094;&#1080;&#1080;\&#1084;&#1091;&#1079;&#1099;&#1082;&#1072;%20(&#1085;&#1072;&#1087;&#1088;&#1080;&#1084;&#1077;&#1088;%20&#1082;%20&#1087;&#1088;&#1077;&#1079;&#1077;&#1085;&#1090;&#1072;&#1094;&#1080;&#1080;%20&#1086;%20&#1055;&#1091;&#1096;&#1082;&#1080;&#1085;&#1077;).wa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spc="3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ГЛАГОЛА</a:t>
            </a:r>
            <a:endParaRPr lang="ru-RU" sz="6000" spc="3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1908175" y="5373688"/>
            <a:ext cx="4572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Т.Р. Наумова, учитель русского языка и литературы</a:t>
            </a:r>
          </a:p>
          <a:p>
            <a:pPr algn="ctr"/>
            <a:r>
              <a:rPr lang="ru-RU" sz="1400">
                <a:solidFill>
                  <a:schemeClr val="bg1"/>
                </a:solidFill>
              </a:rPr>
              <a:t> МОУ СОШ №18 города Воткинска </a:t>
            </a:r>
          </a:p>
          <a:p>
            <a:pPr algn="ctr"/>
            <a:r>
              <a:rPr lang="ru-RU" sz="1400">
                <a:solidFill>
                  <a:schemeClr val="bg1"/>
                </a:solidFill>
              </a:rPr>
              <a:t>Удмуртской Республики.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FF00"/>
                </a:solidFill>
              </a:rPr>
              <a:t>А что вы будете делать завтра?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FFFF00"/>
                </a:solidFill>
              </a:rPr>
              <a:t>Запишите 10 глаголов.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43063"/>
            <a:ext cx="600075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FFFF00"/>
                </a:solidFill>
              </a:rPr>
              <a:t>Поиграем в следователя?</a:t>
            </a:r>
            <a:br>
              <a:rPr lang="ru-RU" sz="2000" dirty="0" smtClean="0">
                <a:solidFill>
                  <a:srgbClr val="FFFF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  <a:effectLst/>
              </a:rPr>
              <a:t>Вам необходимо установить личность подозреваемого по приметам (чтобы вам было легче работать, попробуйте расписать действия подозреваемого в три столбика – по временам глагола)</a:t>
            </a:r>
            <a:endParaRPr lang="ru-RU" sz="2000" dirty="0">
              <a:solidFill>
                <a:srgbClr val="FFFF00"/>
              </a:solidFill>
              <a:effectLst/>
            </a:endParaRPr>
          </a:p>
        </p:txBody>
      </p:sp>
      <p:sp>
        <p:nvSpPr>
          <p:cNvPr id="12291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FFFF00"/>
                </a:solidFill>
              </a:rPr>
              <a:t>Подозреваемый ездил, учится, придумает,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FFFF00"/>
                </a:solidFill>
              </a:rPr>
              <a:t>взбирался, не боялся, зубрит, читает, будет чертить, исходил, слушает, будет конструировать,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mtClean="0">
                <a:solidFill>
                  <a:srgbClr val="FFFF00"/>
                </a:solidFill>
              </a:rPr>
              <a:t>изобретет, вникает, обошел, объездил, поднялся.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643063"/>
            <a:ext cx="4143375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Кто из описанных ниже людей может быть подозреваемым?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Клавдия Васильевна </a:t>
            </a:r>
            <a:r>
              <a:rPr lang="ru-RU" sz="2400" dirty="0" err="1" smtClean="0">
                <a:solidFill>
                  <a:srgbClr val="FF0000"/>
                </a:solidFill>
              </a:rPr>
              <a:t>Ниточкина</a:t>
            </a:r>
            <a:r>
              <a:rPr lang="ru-RU" sz="2400" dirty="0" smtClean="0">
                <a:solidFill>
                  <a:srgbClr val="FF0000"/>
                </a:solidFill>
              </a:rPr>
              <a:t>, бывшая ткачиха, а сейчас пенсионерка, нянчит внучку </a:t>
            </a:r>
            <a:r>
              <a:rPr lang="ru-RU" sz="2400" dirty="0" err="1" smtClean="0">
                <a:solidFill>
                  <a:srgbClr val="FF0000"/>
                </a:solidFill>
              </a:rPr>
              <a:t>Людочку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dirty="0" err="1" smtClean="0">
                <a:solidFill>
                  <a:srgbClr val="FF0000"/>
                </a:solidFill>
              </a:rPr>
              <a:t>Ихтиандр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Ихтиандрович</a:t>
            </a:r>
            <a:r>
              <a:rPr lang="ru-RU" sz="2400" dirty="0" smtClean="0">
                <a:solidFill>
                  <a:srgbClr val="FF0000"/>
                </a:solidFill>
              </a:rPr>
              <a:t> Скороходов, бывший мотоциклист-чемпион, а ныне тренер, работает с молодежью, но собирается на пенсию.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Семен Семенович Пирожков, бывший каскадер, сейчас студент кулинарного техникума.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Аким Эрнестович Каверзный, в прошлом заядлый турист, сейчас студент, будущий конструктор.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Руслан Рашидович </a:t>
            </a:r>
            <a:r>
              <a:rPr lang="ru-RU" sz="2400" dirty="0" err="1" smtClean="0">
                <a:solidFill>
                  <a:srgbClr val="FF0000"/>
                </a:solidFill>
              </a:rPr>
              <a:t>Бектимиров</a:t>
            </a:r>
            <a:r>
              <a:rPr lang="ru-RU" sz="2400" dirty="0" smtClean="0">
                <a:solidFill>
                  <a:srgbClr val="FF0000"/>
                </a:solidFill>
              </a:rPr>
              <a:t>, бывший моряк, сейчас поступил в педагогический институт, готовится стать учителем.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1740" y="2132856"/>
            <a:ext cx="6660541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 презентации использованы материалы </a:t>
            </a:r>
          </a:p>
          <a:p>
            <a:pPr algn="ctr">
              <a:defRPr/>
            </a:pPr>
            <a:r>
              <a:rPr lang="ru-RU" sz="24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из книги Татьяны </a:t>
            </a:r>
            <a:r>
              <a:rPr lang="ru-RU" sz="2400" b="1" dirty="0" err="1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Рик</a:t>
            </a:r>
            <a:endParaRPr lang="ru-RU" sz="2400" b="1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24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«Здравствуй, </a:t>
            </a:r>
            <a:r>
              <a:rPr lang="ru-RU" sz="2400" b="1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дядюшка Глагол</a:t>
            </a:r>
            <a:r>
              <a:rPr lang="ru-RU" sz="24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»</a:t>
            </a:r>
          </a:p>
        </p:txBody>
      </p:sp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2124075" y="5300663"/>
            <a:ext cx="45720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chemeClr val="bg1"/>
                </a:solidFill>
              </a:rPr>
              <a:t>Т.Р. Наумова, учитель русского языка и литературы</a:t>
            </a:r>
          </a:p>
          <a:p>
            <a:pPr algn="ctr"/>
            <a:r>
              <a:rPr lang="ru-RU" sz="1400">
                <a:solidFill>
                  <a:schemeClr val="bg1"/>
                </a:solidFill>
              </a:rPr>
              <a:t> МОУ СОШ №18 города Воткинска </a:t>
            </a:r>
          </a:p>
          <a:p>
            <a:pPr algn="ctr"/>
            <a:r>
              <a:rPr lang="ru-RU" sz="1400">
                <a:solidFill>
                  <a:schemeClr val="bg1"/>
                </a:solidFill>
              </a:rPr>
              <a:t>Удмуртской Республики.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85750"/>
            <a:ext cx="4038600" cy="5840413"/>
          </a:xfrm>
        </p:spPr>
        <p:txBody>
          <a:bodyPr>
            <a:normAutofit fontScale="925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dirty="0" smtClean="0">
              <a:solidFill>
                <a:srgbClr val="FFFF00"/>
              </a:solidFill>
              <a:latin typeface="+mj-lt"/>
            </a:endParaRP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Была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 я малышкой,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Играла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 с пустышкой.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Гуляла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 с братишкой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И с няней-мартышкой.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Я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пела, плясала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Над книжкой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зевала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Цветы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собирала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О чуде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мечтала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Но время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бежало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И я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подрастала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Я скоро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узнала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Что взрослою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стала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И детство мое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Навсегда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потеряла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</a:rPr>
              <a:t>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85750"/>
            <a:ext cx="4076700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музыка (например к презентации о Пушкине).wav">
            <a:hlinkClick r:id="" action="ppaction://media"/>
          </p:cNvPr>
          <p:cNvPicPr>
            <a:picLocks noGrp="1" noRot="1" noChangeAspect="1"/>
          </p:cNvPicPr>
          <p:nvPr>
            <p:ph sz="half" idx="1"/>
            <a:audioFile r:link="rId1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24100" y="3709988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7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8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8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rot="5400000">
            <a:off x="-1785982" y="3214686"/>
            <a:ext cx="6215106" cy="357190"/>
          </a:xfrm>
        </p:spPr>
        <p:txBody>
          <a:bodyPr vert="vert27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spc="-150" dirty="0" smtClean="0">
                <a:solidFill>
                  <a:srgbClr val="7030A0"/>
                </a:solidFill>
              </a:rPr>
              <a:t>ПРОШЕДШЕЕ </a:t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smtClean="0">
                <a:solidFill>
                  <a:srgbClr val="7030A0"/>
                </a:solidFill>
              </a:rPr>
              <a:t/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smtClean="0">
                <a:solidFill>
                  <a:srgbClr val="7030A0"/>
                </a:solidFill>
              </a:rPr>
              <a:t>ВРЕМЯ</a:t>
            </a:r>
            <a:endParaRPr lang="ru-RU" sz="2800" spc="-150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643188" y="642938"/>
            <a:ext cx="6043612" cy="5665787"/>
          </a:xfrm>
        </p:spPr>
        <p:txBody>
          <a:bodyPr>
            <a:normAutofit/>
          </a:bodyPr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4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 совершилось 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(произошло в прошлом).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4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ДЕЛАЛ?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СДЕЛАЛ?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85750"/>
            <a:ext cx="4038600" cy="58404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Сейчас я </a:t>
            </a:r>
            <a:r>
              <a:rPr lang="ru-RU" sz="2000" b="1" smtClean="0">
                <a:solidFill>
                  <a:srgbClr val="FF0000"/>
                </a:solidFill>
              </a:rPr>
              <a:t>живу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В небольшом зоопарке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И каждый мой день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Пребываю</a:t>
            </a:r>
            <a:r>
              <a:rPr lang="ru-RU" sz="2000" b="1" smtClean="0">
                <a:solidFill>
                  <a:srgbClr val="FFFF00"/>
                </a:solidFill>
              </a:rPr>
              <a:t> в запарке: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Я в школу </a:t>
            </a:r>
            <a:r>
              <a:rPr lang="ru-RU" sz="2000" b="1" smtClean="0">
                <a:solidFill>
                  <a:srgbClr val="FF0000"/>
                </a:solidFill>
              </a:rPr>
              <a:t>бужу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По утрам малышей,</a:t>
            </a:r>
            <a:br>
              <a:rPr lang="ru-RU" sz="2000" b="1" smtClean="0">
                <a:solidFill>
                  <a:srgbClr val="FFFF00"/>
                </a:solidFill>
              </a:rPr>
            </a:br>
            <a:r>
              <a:rPr lang="ru-RU" sz="2000" b="1" smtClean="0">
                <a:solidFill>
                  <a:srgbClr val="FF0000"/>
                </a:solidFill>
              </a:rPr>
              <a:t>кормлю</a:t>
            </a:r>
            <a:r>
              <a:rPr lang="ru-RU" sz="2000" b="1" smtClean="0">
                <a:solidFill>
                  <a:srgbClr val="FFFF00"/>
                </a:solidFill>
              </a:rPr>
              <a:t> их, </a:t>
            </a:r>
            <a:r>
              <a:rPr lang="ru-RU" sz="2000" b="1" smtClean="0">
                <a:solidFill>
                  <a:srgbClr val="FF0000"/>
                </a:solidFill>
              </a:rPr>
              <a:t>купаю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От ног до ушей.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Я </a:t>
            </a:r>
            <a:r>
              <a:rPr lang="ru-RU" sz="2000" b="1" smtClean="0">
                <a:solidFill>
                  <a:srgbClr val="FF0000"/>
                </a:solidFill>
              </a:rPr>
              <a:t>штопаю</a:t>
            </a:r>
            <a:r>
              <a:rPr lang="ru-RU" sz="2000" b="1" smtClean="0">
                <a:solidFill>
                  <a:srgbClr val="FFFF00"/>
                </a:solidFill>
              </a:rPr>
              <a:t>, </a:t>
            </a:r>
            <a:r>
              <a:rPr lang="ru-RU" sz="2000" b="1" smtClean="0">
                <a:solidFill>
                  <a:srgbClr val="FF0000"/>
                </a:solidFill>
              </a:rPr>
              <a:t>глажу</a:t>
            </a:r>
            <a:r>
              <a:rPr lang="ru-RU" sz="2000" b="1" smtClean="0">
                <a:solidFill>
                  <a:srgbClr val="FFFF00"/>
                </a:solidFill>
              </a:rPr>
              <a:t>, </a:t>
            </a:r>
            <a:r>
              <a:rPr lang="ru-RU" sz="2000" b="1" smtClean="0">
                <a:solidFill>
                  <a:srgbClr val="FF0000"/>
                </a:solidFill>
              </a:rPr>
              <a:t>стираю</a:t>
            </a:r>
            <a:r>
              <a:rPr lang="ru-RU" sz="2000" b="1" smtClean="0">
                <a:solidFill>
                  <a:srgbClr val="FFFF00"/>
                </a:solidFill>
              </a:rPr>
              <a:t>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Игрушки за них </a:t>
            </a:r>
            <a:r>
              <a:rPr lang="ru-RU" sz="2000" b="1" smtClean="0">
                <a:solidFill>
                  <a:srgbClr val="FF0000"/>
                </a:solidFill>
              </a:rPr>
              <a:t>убираю</a:t>
            </a:r>
            <a:r>
              <a:rPr lang="ru-RU" sz="2000" b="1" smtClean="0">
                <a:solidFill>
                  <a:srgbClr val="FFFF00"/>
                </a:solidFill>
              </a:rPr>
              <a:t>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Мету, отмываю,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Кручу, кипячу,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Хвалю </a:t>
            </a:r>
            <a:r>
              <a:rPr lang="ru-RU" sz="2000" b="1" smtClean="0">
                <a:solidFill>
                  <a:srgbClr val="FFFF00"/>
                </a:solidFill>
              </a:rPr>
              <a:t>и </a:t>
            </a:r>
            <a:r>
              <a:rPr lang="ru-RU" sz="2000" b="1" smtClean="0">
                <a:solidFill>
                  <a:srgbClr val="FF0000"/>
                </a:solidFill>
              </a:rPr>
              <a:t>ругаю</a:t>
            </a:r>
            <a:r>
              <a:rPr lang="ru-RU" sz="2000" b="1" smtClean="0">
                <a:solidFill>
                  <a:srgbClr val="FFFF00"/>
                </a:solidFill>
              </a:rPr>
              <a:t>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Шучу</a:t>
            </a:r>
            <a:r>
              <a:rPr lang="ru-RU" sz="2000" b="1" smtClean="0">
                <a:solidFill>
                  <a:srgbClr val="FFFF00"/>
                </a:solidFill>
              </a:rPr>
              <a:t> и </a:t>
            </a:r>
            <a:r>
              <a:rPr lang="ru-RU" sz="2000" b="1" smtClean="0">
                <a:solidFill>
                  <a:srgbClr val="FF0000"/>
                </a:solidFill>
              </a:rPr>
              <a:t>ворчу</a:t>
            </a:r>
            <a:r>
              <a:rPr lang="ru-RU" sz="2000" b="1" smtClean="0">
                <a:solidFill>
                  <a:srgbClr val="FFFF00"/>
                </a:solidFill>
              </a:rPr>
              <a:t>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Так </a:t>
            </a:r>
            <a:r>
              <a:rPr lang="ru-RU" sz="2000" b="1" smtClean="0">
                <a:solidFill>
                  <a:srgbClr val="FF0000"/>
                </a:solidFill>
              </a:rPr>
              <a:t>мчится</a:t>
            </a:r>
            <a:r>
              <a:rPr lang="ru-RU" sz="2000" b="1" smtClean="0">
                <a:solidFill>
                  <a:srgbClr val="FFFF00"/>
                </a:solidFill>
              </a:rPr>
              <a:t> мое </a:t>
            </a:r>
            <a:r>
              <a:rPr lang="ru-RU" sz="2000" b="1" smtClean="0">
                <a:solidFill>
                  <a:srgbClr val="FF0000"/>
                </a:solidFill>
              </a:rPr>
              <a:t>НАСТОЯЩЕЕ</a:t>
            </a:r>
            <a:r>
              <a:rPr lang="ru-RU" sz="2000" b="1" smtClean="0">
                <a:solidFill>
                  <a:srgbClr val="FFFF00"/>
                </a:solidFill>
              </a:rPr>
              <a:t>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FFFF00"/>
                </a:solidFill>
              </a:rPr>
              <a:t>Нисколько меня не щадящее.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85750"/>
            <a:ext cx="4216400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8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5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5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5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5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5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5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5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rot="16200000">
            <a:off x="-2071734" y="3143248"/>
            <a:ext cx="6357982" cy="500066"/>
          </a:xfrm>
        </p:spPr>
        <p:txBody>
          <a:bodyPr vert="ver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spc="-150" dirty="0" smtClean="0">
                <a:solidFill>
                  <a:srgbClr val="7030A0"/>
                </a:solidFill>
              </a:rPr>
              <a:t>На</a:t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smtClean="0">
                <a:solidFill>
                  <a:srgbClr val="7030A0"/>
                </a:solidFill>
              </a:rPr>
              <a:t>с</a:t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smtClean="0">
                <a:solidFill>
                  <a:srgbClr val="7030A0"/>
                </a:solidFill>
              </a:rPr>
              <a:t>т</a:t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smtClean="0">
                <a:solidFill>
                  <a:srgbClr val="7030A0"/>
                </a:solidFill>
              </a:rPr>
              <a:t>о</a:t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err="1" smtClean="0">
                <a:solidFill>
                  <a:srgbClr val="7030A0"/>
                </a:solidFill>
              </a:rPr>
              <a:t>яще</a:t>
            </a:r>
            <a:r>
              <a:rPr lang="ru-RU" sz="2800" spc="-150" dirty="0" smtClean="0">
                <a:solidFill>
                  <a:srgbClr val="7030A0"/>
                </a:solidFill>
              </a:rPr>
              <a:t/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smtClean="0">
                <a:solidFill>
                  <a:srgbClr val="7030A0"/>
                </a:solidFill>
              </a:rPr>
              <a:t>е</a:t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smtClean="0">
                <a:solidFill>
                  <a:srgbClr val="7030A0"/>
                </a:solidFill>
              </a:rPr>
              <a:t/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smtClean="0">
                <a:solidFill>
                  <a:srgbClr val="7030A0"/>
                </a:solidFill>
              </a:rPr>
              <a:t>в</a:t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err="1" smtClean="0">
                <a:solidFill>
                  <a:srgbClr val="7030A0"/>
                </a:solidFill>
              </a:rPr>
              <a:t>р</a:t>
            </a:r>
            <a:r>
              <a:rPr lang="ru-RU" sz="2800" spc="-150" dirty="0" smtClean="0">
                <a:solidFill>
                  <a:srgbClr val="7030A0"/>
                </a:solidFill>
              </a:rPr>
              <a:t/>
            </a:r>
            <a:br>
              <a:rPr lang="ru-RU" sz="2800" spc="-150" dirty="0" smtClean="0">
                <a:solidFill>
                  <a:srgbClr val="7030A0"/>
                </a:solidFill>
              </a:rPr>
            </a:br>
            <a:r>
              <a:rPr lang="ru-RU" sz="2800" spc="-150" dirty="0" err="1" smtClean="0">
                <a:solidFill>
                  <a:srgbClr val="7030A0"/>
                </a:solidFill>
              </a:rPr>
              <a:t>емя</a:t>
            </a:r>
            <a:endParaRPr lang="ru-RU" sz="2800" spc="-150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643188" y="642938"/>
            <a:ext cx="6043612" cy="566578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sz="3600" b="1" smtClean="0">
              <a:solidFill>
                <a:srgbClr val="FFFF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600" b="1" smtClean="0">
                <a:solidFill>
                  <a:srgbClr val="FFFF00"/>
                </a:solidFill>
              </a:rPr>
              <a:t>Действие совершается в настоящем (сейчас). 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3600" b="1" smtClean="0">
              <a:solidFill>
                <a:srgbClr val="FFFF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4800" b="1" smtClean="0">
                <a:solidFill>
                  <a:srgbClr val="FF0000"/>
                </a:solidFill>
              </a:rPr>
              <a:t>ЧТО ДЕЛАЮ?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85750"/>
            <a:ext cx="4038600" cy="5840413"/>
          </a:xfrm>
        </p:spPr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85750"/>
            <a:ext cx="4038600" cy="5840413"/>
          </a:xfrm>
        </p:spPr>
        <p:txBody>
          <a:bodyPr>
            <a:normAutofit fontScale="92500" lnSpcReduction="20000"/>
          </a:bodyPr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В понедельник или в среду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Все я </a:t>
            </a:r>
            <a:r>
              <a:rPr lang="ru-RU" sz="2400" b="1" dirty="0" smtClean="0">
                <a:solidFill>
                  <a:srgbClr val="FF0000"/>
                </a:solidFill>
              </a:rPr>
              <a:t>брошу</a:t>
            </a:r>
            <a:r>
              <a:rPr lang="ru-RU" sz="2400" b="1" dirty="0" smtClean="0">
                <a:solidFill>
                  <a:srgbClr val="FFFF00"/>
                </a:solidFill>
              </a:rPr>
              <a:t> и </a:t>
            </a:r>
            <a:r>
              <a:rPr lang="ru-RU" sz="2400" b="1" dirty="0" smtClean="0">
                <a:solidFill>
                  <a:srgbClr val="FF0000"/>
                </a:solidFill>
              </a:rPr>
              <a:t>уеду</a:t>
            </a:r>
            <a:r>
              <a:rPr lang="ru-RU" sz="2400" b="1" dirty="0" smtClean="0">
                <a:solidFill>
                  <a:srgbClr val="FFFF00"/>
                </a:solidFill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Я </a:t>
            </a:r>
            <a:r>
              <a:rPr lang="ru-RU" sz="2400" b="1" dirty="0" smtClean="0">
                <a:solidFill>
                  <a:srgbClr val="FF0000"/>
                </a:solidFill>
              </a:rPr>
              <a:t>оставлю</a:t>
            </a:r>
            <a:r>
              <a:rPr lang="ru-RU" sz="2400" b="1" dirty="0" smtClean="0">
                <a:solidFill>
                  <a:srgbClr val="FFFF00"/>
                </a:solidFill>
              </a:rPr>
              <a:t> их одних,</a:t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безобразников моих.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Сяду</a:t>
            </a:r>
            <a:r>
              <a:rPr lang="ru-RU" sz="2400" b="1" dirty="0" smtClean="0">
                <a:solidFill>
                  <a:srgbClr val="FFFF00"/>
                </a:solidFill>
              </a:rPr>
              <a:t> в поезд и тогда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Посмотрю</a:t>
            </a:r>
            <a:r>
              <a:rPr lang="ru-RU" sz="2400" b="1" dirty="0" smtClean="0">
                <a:solidFill>
                  <a:srgbClr val="FFFF00"/>
                </a:solidFill>
              </a:rPr>
              <a:t> я города.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Я </a:t>
            </a:r>
            <a:r>
              <a:rPr lang="ru-RU" sz="2400" b="1" dirty="0" smtClean="0">
                <a:solidFill>
                  <a:srgbClr val="FF0000"/>
                </a:solidFill>
              </a:rPr>
              <a:t>отправлюсь</a:t>
            </a:r>
            <a:r>
              <a:rPr lang="ru-RU" sz="2400" b="1" dirty="0" smtClean="0">
                <a:solidFill>
                  <a:srgbClr val="FFFF00"/>
                </a:solidFill>
              </a:rPr>
              <a:t> в южный порт,</a:t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На какой-нибудь курорт.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Как </a:t>
            </a:r>
            <a:r>
              <a:rPr lang="ru-RU" sz="2400" b="1" dirty="0" smtClean="0">
                <a:solidFill>
                  <a:srgbClr val="FF0000"/>
                </a:solidFill>
              </a:rPr>
              <a:t>начну</a:t>
            </a:r>
            <a:r>
              <a:rPr lang="ru-RU" sz="2400" b="1" dirty="0" smtClean="0">
                <a:solidFill>
                  <a:srgbClr val="FFFF00"/>
                </a:solidFill>
              </a:rPr>
              <a:t> я там </a:t>
            </a:r>
            <a:r>
              <a:rPr lang="ru-RU" sz="2400" b="1" dirty="0" smtClean="0">
                <a:solidFill>
                  <a:srgbClr val="FF0000"/>
                </a:solidFill>
              </a:rPr>
              <a:t>форсить</a:t>
            </a:r>
            <a:r>
              <a:rPr lang="ru-RU" sz="2400" b="1" dirty="0" smtClean="0">
                <a:solidFill>
                  <a:srgbClr val="FFFF00"/>
                </a:solidFill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Платья модные</a:t>
            </a:r>
            <a:r>
              <a:rPr lang="ru-RU" sz="2400" b="1" dirty="0" smtClean="0">
                <a:solidFill>
                  <a:srgbClr val="FF0000"/>
                </a:solidFill>
              </a:rPr>
              <a:t> носить</a:t>
            </a:r>
            <a:r>
              <a:rPr lang="ru-RU" sz="2400" b="1" dirty="0" smtClean="0">
                <a:solidFill>
                  <a:srgbClr val="FFFF00"/>
                </a:solidFill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Буду плавать</a:t>
            </a:r>
            <a:r>
              <a:rPr lang="ru-RU" sz="2400" b="1" dirty="0" smtClean="0">
                <a:solidFill>
                  <a:srgbClr val="FFFF00"/>
                </a:solidFill>
              </a:rPr>
              <a:t>, </a:t>
            </a:r>
            <a:r>
              <a:rPr lang="ru-RU" sz="2400" b="1" dirty="0" smtClean="0">
                <a:solidFill>
                  <a:srgbClr val="FF0000"/>
                </a:solidFill>
              </a:rPr>
              <a:t>буду прыгать</a:t>
            </a:r>
            <a:r>
              <a:rPr lang="ru-RU" sz="2400" b="1" dirty="0" smtClean="0">
                <a:solidFill>
                  <a:srgbClr val="FFFF00"/>
                </a:solidFill>
              </a:rPr>
              <a:t>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Буду </a:t>
            </a:r>
            <a:r>
              <a:rPr lang="ru-RU" sz="2400" b="1" dirty="0" smtClean="0">
                <a:solidFill>
                  <a:srgbClr val="FFFF00"/>
                </a:solidFill>
              </a:rPr>
              <a:t>всех с ума </a:t>
            </a:r>
            <a:r>
              <a:rPr lang="ru-RU" sz="2400" b="1" dirty="0" smtClean="0">
                <a:solidFill>
                  <a:srgbClr val="FF0000"/>
                </a:solidFill>
              </a:rPr>
              <a:t>сводить</a:t>
            </a:r>
            <a:r>
              <a:rPr lang="ru-RU" sz="2400" b="1" dirty="0" smtClean="0">
                <a:solidFill>
                  <a:srgbClr val="FFFF00"/>
                </a:solidFill>
              </a:rPr>
              <a:t>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Когда море </a:t>
            </a:r>
            <a:r>
              <a:rPr lang="ru-RU" sz="2400" b="1" dirty="0" smtClean="0">
                <a:solidFill>
                  <a:srgbClr val="FF0000"/>
                </a:solidFill>
              </a:rPr>
              <a:t>надоест</a:t>
            </a:r>
            <a:r>
              <a:rPr lang="ru-RU" sz="2400" b="1" dirty="0" smtClean="0">
                <a:solidFill>
                  <a:srgbClr val="FFFF00"/>
                </a:solidFill>
              </a:rPr>
              <a:t>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Запланирую</a:t>
            </a:r>
            <a:r>
              <a:rPr lang="ru-RU" sz="2400" b="1" dirty="0" smtClean="0">
                <a:solidFill>
                  <a:srgbClr val="FFFF00"/>
                </a:solidFill>
              </a:rPr>
              <a:t> отъезд.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И </a:t>
            </a:r>
            <a:r>
              <a:rPr lang="ru-RU" sz="2400" b="1" dirty="0" smtClean="0">
                <a:solidFill>
                  <a:srgbClr val="FF0000"/>
                </a:solidFill>
              </a:rPr>
              <a:t>вернусь</a:t>
            </a:r>
            <a:r>
              <a:rPr lang="ru-RU" sz="2400" b="1" dirty="0" smtClean="0">
                <a:solidFill>
                  <a:srgbClr val="FFFF00"/>
                </a:solidFill>
              </a:rPr>
              <a:t> обратно к ним,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</a:rPr>
              <a:t>К безобразникам моим.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85750"/>
            <a:ext cx="4000500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8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5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5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5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5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5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5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8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5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rot="16200000">
            <a:off x="-1821701" y="3178967"/>
            <a:ext cx="6215106" cy="571504"/>
          </a:xfrm>
        </p:spPr>
        <p:txBody>
          <a:bodyPr vert="ver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7030A0"/>
                </a:solidFill>
              </a:rPr>
              <a:t>Б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у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err="1" smtClean="0">
                <a:solidFill>
                  <a:srgbClr val="7030A0"/>
                </a:solidFill>
              </a:rPr>
              <a:t>д</a:t>
            </a:r>
            <a:r>
              <a:rPr lang="ru-RU" sz="3200" dirty="0" smtClean="0">
                <a:solidFill>
                  <a:srgbClr val="7030A0"/>
                </a:solidFill>
              </a:rPr>
              <a:t/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err="1" smtClean="0">
                <a:solidFill>
                  <a:srgbClr val="7030A0"/>
                </a:solidFill>
              </a:rPr>
              <a:t>уще</a:t>
            </a:r>
            <a:r>
              <a:rPr lang="ru-RU" sz="3200" dirty="0" smtClean="0">
                <a:solidFill>
                  <a:srgbClr val="7030A0"/>
                </a:solidFill>
              </a:rPr>
              <a:t/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е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/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 в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err="1" smtClean="0">
                <a:solidFill>
                  <a:srgbClr val="7030A0"/>
                </a:solidFill>
              </a:rPr>
              <a:t>р</a:t>
            </a:r>
            <a:r>
              <a:rPr lang="ru-RU" sz="3200" dirty="0" smtClean="0">
                <a:solidFill>
                  <a:srgbClr val="7030A0"/>
                </a:solidFill>
              </a:rPr>
              <a:t/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е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м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я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00313" y="785813"/>
            <a:ext cx="6186487" cy="552291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sz="3600" b="1" smtClean="0">
              <a:solidFill>
                <a:srgbClr val="FFFF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600" b="1" smtClean="0">
                <a:solidFill>
                  <a:srgbClr val="FFFF00"/>
                </a:solidFill>
              </a:rPr>
              <a:t>Действие будет происходить в скором будущем.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3600" b="1" smtClean="0">
              <a:solidFill>
                <a:srgbClr val="FFFF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4400" b="1" smtClean="0">
                <a:solidFill>
                  <a:srgbClr val="FF0000"/>
                </a:solidFill>
              </a:rPr>
              <a:t>Что будешь делать?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4400" b="1" smtClean="0">
                <a:solidFill>
                  <a:srgbClr val="FF0000"/>
                </a:solidFill>
              </a:rPr>
              <a:t>Что сделаешь?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Вспомните, пожалуйста, что вы  делали прошлой зимой, и запишите 10 глаголов.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9219" name="Содержимое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20" name="Содержимое 8"/>
          <p:cNvSpPr>
            <a:spLocks noGrp="1"/>
          </p:cNvSpPr>
          <p:nvPr>
            <p:ph sz="half" idx="2"/>
          </p:nvPr>
        </p:nvSpPr>
        <p:spPr>
          <a:xfrm>
            <a:off x="2643188" y="1600200"/>
            <a:ext cx="4500562" cy="452596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1643063"/>
            <a:ext cx="5643562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FF00"/>
                </a:solidFill>
              </a:rPr>
              <a:t>Что вы делаете сейчас?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Запишите 10 глаголов.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10243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1571625"/>
            <a:ext cx="6143625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5bb41fa54b3878e1a7b35cb9d1e4a3faf7511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151</TotalTime>
  <Words>339</Words>
  <Application>Microsoft Office PowerPoint</Application>
  <PresentationFormat>Экран (4:3)</PresentationFormat>
  <Paragraphs>85</Paragraphs>
  <Slides>13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ВРЕМЯ ГЛАГОЛА</vt:lpstr>
      <vt:lpstr>Слайд 2</vt:lpstr>
      <vt:lpstr>ПРОШЕДШЕЕ   ВРЕМЯ</vt:lpstr>
      <vt:lpstr>Слайд 4</vt:lpstr>
      <vt:lpstr>На с т о яще е  в р емя</vt:lpstr>
      <vt:lpstr>Слайд 6</vt:lpstr>
      <vt:lpstr>Б у д уще е   в р е м я</vt:lpstr>
      <vt:lpstr>Вспомните, пожалуйста, что вы  делали прошлой зимой, и запишите 10 глаголов.</vt:lpstr>
      <vt:lpstr>Что вы делаете сейчас? Запишите 10 глаголов.</vt:lpstr>
      <vt:lpstr>А что вы будете делать завтра? Запишите 10 глаголов.</vt:lpstr>
      <vt:lpstr>Поиграем в следователя? Вам необходимо установить личность подозреваемого по приметам (чтобы вам было легче работать, попробуйте расписать действия подозреваемого в три столбика – по временам глагола)</vt:lpstr>
      <vt:lpstr>Кто из описанных ниже людей может быть подозреваемым?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ВРЕМЯ ГЛАГОЛА</dc:title>
  <dc:creator>Олег</dc:creator>
  <cp:lastModifiedBy>Admin</cp:lastModifiedBy>
  <cp:revision>21</cp:revision>
  <dcterms:modified xsi:type="dcterms:W3CDTF">2022-11-27T18:41:06Z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498690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  <property fmtid="{D5CDD505-2E9C-101B-9397-08002B2CF9AE}" pid="5" name="NXTAG2">
    <vt:lpwstr>0008004a1b0000000000010250300207f7000400038000</vt:lpwstr>
  </property>
</Properties>
</file>